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688" r:id="rId2"/>
  </p:sldMasterIdLst>
  <p:notesMasterIdLst>
    <p:notesMasterId r:id="rId20"/>
  </p:notesMasterIdLst>
  <p:sldIdLst>
    <p:sldId id="320" r:id="rId3"/>
    <p:sldId id="333" r:id="rId4"/>
    <p:sldId id="321" r:id="rId5"/>
    <p:sldId id="322" r:id="rId6"/>
    <p:sldId id="323" r:id="rId7"/>
    <p:sldId id="324" r:id="rId8"/>
    <p:sldId id="325" r:id="rId9"/>
    <p:sldId id="326" r:id="rId10"/>
    <p:sldId id="332" r:id="rId11"/>
    <p:sldId id="327" r:id="rId12"/>
    <p:sldId id="328" r:id="rId13"/>
    <p:sldId id="329" r:id="rId14"/>
    <p:sldId id="299" r:id="rId15"/>
    <p:sldId id="319" r:id="rId16"/>
    <p:sldId id="283" r:id="rId17"/>
    <p:sldId id="330" r:id="rId18"/>
    <p:sldId id="331" r:id="rId19"/>
  </p:sldIdLst>
  <p:sldSz cx="9144000" cy="5143500" type="screen16x9"/>
  <p:notesSz cx="6858000" cy="9144000"/>
  <p:embeddedFontLst>
    <p:embeddedFont>
      <p:font typeface="Book Antiqua" panose="02040602050305030304" pitchFamily="18" charset="0"/>
      <p:regular r:id="rId21"/>
      <p:bold r:id="rId22"/>
      <p:italic r:id="rId23"/>
      <p:boldItalic r:id="rId24"/>
    </p:embeddedFont>
    <p:embeddedFont>
      <p:font typeface="Arial Black" panose="020B0A04020102020204" pitchFamily="34" charset="0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B5F63D-D74E-43DB-AD5E-8BB395AB7532}">
  <a:tblStyle styleId="{ABB5F63D-D74E-43DB-AD5E-8BB395AB753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ED4EE45-3383-4496-82D0-942232C70D18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-1374" y="-54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89570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0" name="Google Shape;540;p28:notes"/>
          <p:cNvSpPr txBox="1">
            <a:spLocks noGrp="1"/>
          </p:cNvSpPr>
          <p:nvPr>
            <p:ph type="body" idx="1"/>
          </p:nvPr>
        </p:nvSpPr>
        <p:spPr>
          <a:xfrm>
            <a:off x="685801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541" name="Google Shape;541;p28:notes"/>
          <p:cNvSpPr txBox="1">
            <a:spLocks noGrp="1"/>
          </p:cNvSpPr>
          <p:nvPr>
            <p:ph type="sldNum" idx="12"/>
          </p:nvPr>
        </p:nvSpPr>
        <p:spPr>
          <a:xfrm>
            <a:off x="3884621" y="8685226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580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0" name="Google Shape;540;p28:notes"/>
          <p:cNvSpPr txBox="1">
            <a:spLocks noGrp="1"/>
          </p:cNvSpPr>
          <p:nvPr>
            <p:ph type="body" idx="1"/>
          </p:nvPr>
        </p:nvSpPr>
        <p:spPr>
          <a:xfrm>
            <a:off x="685801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541" name="Google Shape;541;p28:notes"/>
          <p:cNvSpPr txBox="1">
            <a:spLocks noGrp="1"/>
          </p:cNvSpPr>
          <p:nvPr>
            <p:ph type="sldNum" idx="12"/>
          </p:nvPr>
        </p:nvSpPr>
        <p:spPr>
          <a:xfrm>
            <a:off x="3884621" y="8685226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580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0" name="Google Shape;540;p28:notes"/>
          <p:cNvSpPr txBox="1">
            <a:spLocks noGrp="1"/>
          </p:cNvSpPr>
          <p:nvPr>
            <p:ph type="body" idx="1"/>
          </p:nvPr>
        </p:nvSpPr>
        <p:spPr>
          <a:xfrm>
            <a:off x="685801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541" name="Google Shape;541;p28:notes"/>
          <p:cNvSpPr txBox="1">
            <a:spLocks noGrp="1"/>
          </p:cNvSpPr>
          <p:nvPr>
            <p:ph type="sldNum" idx="12"/>
          </p:nvPr>
        </p:nvSpPr>
        <p:spPr>
          <a:xfrm>
            <a:off x="3884621" y="8685226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580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0" name="Google Shape;540;p28:notes"/>
          <p:cNvSpPr txBox="1">
            <a:spLocks noGrp="1"/>
          </p:cNvSpPr>
          <p:nvPr>
            <p:ph type="body" idx="1"/>
          </p:nvPr>
        </p:nvSpPr>
        <p:spPr>
          <a:xfrm>
            <a:off x="685801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541" name="Google Shape;541;p28:notes"/>
          <p:cNvSpPr txBox="1">
            <a:spLocks noGrp="1"/>
          </p:cNvSpPr>
          <p:nvPr>
            <p:ph type="sldNum" idx="12"/>
          </p:nvPr>
        </p:nvSpPr>
        <p:spPr>
          <a:xfrm>
            <a:off x="3884621" y="8685226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580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3:notes"/>
          <p:cNvSpPr txBox="1">
            <a:spLocks noGrp="1"/>
          </p:cNvSpPr>
          <p:nvPr>
            <p:ph type="body" idx="1"/>
          </p:nvPr>
        </p:nvSpPr>
        <p:spPr>
          <a:xfrm>
            <a:off x="685801" y="4400556"/>
            <a:ext cx="5486410" cy="3600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503" name="Google Shape;50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2395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0" name="Google Shape;540;p28:notes"/>
          <p:cNvSpPr txBox="1">
            <a:spLocks noGrp="1"/>
          </p:cNvSpPr>
          <p:nvPr>
            <p:ph type="body" idx="1"/>
          </p:nvPr>
        </p:nvSpPr>
        <p:spPr>
          <a:xfrm>
            <a:off x="685801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541" name="Google Shape;541;p28:notes"/>
          <p:cNvSpPr txBox="1">
            <a:spLocks noGrp="1"/>
          </p:cNvSpPr>
          <p:nvPr>
            <p:ph type="sldNum" idx="12"/>
          </p:nvPr>
        </p:nvSpPr>
        <p:spPr>
          <a:xfrm>
            <a:off x="3884621" y="8685226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5145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0" name="Google Shape;540;p28:notes"/>
          <p:cNvSpPr txBox="1">
            <a:spLocks noGrp="1"/>
          </p:cNvSpPr>
          <p:nvPr>
            <p:ph type="body" idx="1"/>
          </p:nvPr>
        </p:nvSpPr>
        <p:spPr>
          <a:xfrm>
            <a:off x="685801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541" name="Google Shape;541;p28:notes"/>
          <p:cNvSpPr txBox="1">
            <a:spLocks noGrp="1"/>
          </p:cNvSpPr>
          <p:nvPr>
            <p:ph type="sldNum" idx="12"/>
          </p:nvPr>
        </p:nvSpPr>
        <p:spPr>
          <a:xfrm>
            <a:off x="3884621" y="8685226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580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0" name="Google Shape;540;p28:notes"/>
          <p:cNvSpPr txBox="1">
            <a:spLocks noGrp="1"/>
          </p:cNvSpPr>
          <p:nvPr>
            <p:ph type="body" idx="1"/>
          </p:nvPr>
        </p:nvSpPr>
        <p:spPr>
          <a:xfrm>
            <a:off x="685801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541" name="Google Shape;541;p28:notes"/>
          <p:cNvSpPr txBox="1">
            <a:spLocks noGrp="1"/>
          </p:cNvSpPr>
          <p:nvPr>
            <p:ph type="sldNum" idx="12"/>
          </p:nvPr>
        </p:nvSpPr>
        <p:spPr>
          <a:xfrm>
            <a:off x="3884621" y="8685226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580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0" name="Google Shape;540;p28:notes"/>
          <p:cNvSpPr txBox="1">
            <a:spLocks noGrp="1"/>
          </p:cNvSpPr>
          <p:nvPr>
            <p:ph type="body" idx="1"/>
          </p:nvPr>
        </p:nvSpPr>
        <p:spPr>
          <a:xfrm>
            <a:off x="685801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541" name="Google Shape;541;p28:notes"/>
          <p:cNvSpPr txBox="1">
            <a:spLocks noGrp="1"/>
          </p:cNvSpPr>
          <p:nvPr>
            <p:ph type="sldNum" idx="12"/>
          </p:nvPr>
        </p:nvSpPr>
        <p:spPr>
          <a:xfrm>
            <a:off x="3884621" y="8685226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580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0" name="Google Shape;540;p28:notes"/>
          <p:cNvSpPr txBox="1">
            <a:spLocks noGrp="1"/>
          </p:cNvSpPr>
          <p:nvPr>
            <p:ph type="body" idx="1"/>
          </p:nvPr>
        </p:nvSpPr>
        <p:spPr>
          <a:xfrm>
            <a:off x="685801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541" name="Google Shape;541;p28:notes"/>
          <p:cNvSpPr txBox="1">
            <a:spLocks noGrp="1"/>
          </p:cNvSpPr>
          <p:nvPr>
            <p:ph type="sldNum" idx="12"/>
          </p:nvPr>
        </p:nvSpPr>
        <p:spPr>
          <a:xfrm>
            <a:off x="3884621" y="8685226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580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0" name="Google Shape;540;p28:notes"/>
          <p:cNvSpPr txBox="1">
            <a:spLocks noGrp="1"/>
          </p:cNvSpPr>
          <p:nvPr>
            <p:ph type="body" idx="1"/>
          </p:nvPr>
        </p:nvSpPr>
        <p:spPr>
          <a:xfrm>
            <a:off x="685801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541" name="Google Shape;541;p28:notes"/>
          <p:cNvSpPr txBox="1">
            <a:spLocks noGrp="1"/>
          </p:cNvSpPr>
          <p:nvPr>
            <p:ph type="sldNum" idx="12"/>
          </p:nvPr>
        </p:nvSpPr>
        <p:spPr>
          <a:xfrm>
            <a:off x="3884621" y="8685226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580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0" name="Google Shape;540;p28:notes"/>
          <p:cNvSpPr txBox="1">
            <a:spLocks noGrp="1"/>
          </p:cNvSpPr>
          <p:nvPr>
            <p:ph type="body" idx="1"/>
          </p:nvPr>
        </p:nvSpPr>
        <p:spPr>
          <a:xfrm>
            <a:off x="685801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541" name="Google Shape;541;p28:notes"/>
          <p:cNvSpPr txBox="1">
            <a:spLocks noGrp="1"/>
          </p:cNvSpPr>
          <p:nvPr>
            <p:ph type="sldNum" idx="12"/>
          </p:nvPr>
        </p:nvSpPr>
        <p:spPr>
          <a:xfrm>
            <a:off x="3884621" y="8685226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580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0" name="Google Shape;540;p28:notes"/>
          <p:cNvSpPr txBox="1">
            <a:spLocks noGrp="1"/>
          </p:cNvSpPr>
          <p:nvPr>
            <p:ph type="body" idx="1"/>
          </p:nvPr>
        </p:nvSpPr>
        <p:spPr>
          <a:xfrm>
            <a:off x="685801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541" name="Google Shape;541;p28:notes"/>
          <p:cNvSpPr txBox="1">
            <a:spLocks noGrp="1"/>
          </p:cNvSpPr>
          <p:nvPr>
            <p:ph type="sldNum" idx="12"/>
          </p:nvPr>
        </p:nvSpPr>
        <p:spPr>
          <a:xfrm>
            <a:off x="3884621" y="8685226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580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0" name="Google Shape;540;p28:notes"/>
          <p:cNvSpPr txBox="1">
            <a:spLocks noGrp="1"/>
          </p:cNvSpPr>
          <p:nvPr>
            <p:ph type="body" idx="1"/>
          </p:nvPr>
        </p:nvSpPr>
        <p:spPr>
          <a:xfrm>
            <a:off x="685801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541" name="Google Shape;541;p28:notes"/>
          <p:cNvSpPr txBox="1">
            <a:spLocks noGrp="1"/>
          </p:cNvSpPr>
          <p:nvPr>
            <p:ph type="sldNum" idx="12"/>
          </p:nvPr>
        </p:nvSpPr>
        <p:spPr>
          <a:xfrm>
            <a:off x="3884621" y="8685226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580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0" name="Google Shape;540;p28:notes"/>
          <p:cNvSpPr txBox="1">
            <a:spLocks noGrp="1"/>
          </p:cNvSpPr>
          <p:nvPr>
            <p:ph type="body" idx="1"/>
          </p:nvPr>
        </p:nvSpPr>
        <p:spPr>
          <a:xfrm>
            <a:off x="685801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541" name="Google Shape;541;p28:notes"/>
          <p:cNvSpPr txBox="1">
            <a:spLocks noGrp="1"/>
          </p:cNvSpPr>
          <p:nvPr>
            <p:ph type="sldNum" idx="12"/>
          </p:nvPr>
        </p:nvSpPr>
        <p:spPr>
          <a:xfrm>
            <a:off x="3884621" y="8685226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580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0" name="Google Shape;540;p28:notes"/>
          <p:cNvSpPr txBox="1">
            <a:spLocks noGrp="1"/>
          </p:cNvSpPr>
          <p:nvPr>
            <p:ph type="body" idx="1"/>
          </p:nvPr>
        </p:nvSpPr>
        <p:spPr>
          <a:xfrm>
            <a:off x="685801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541" name="Google Shape;541;p28:notes"/>
          <p:cNvSpPr txBox="1">
            <a:spLocks noGrp="1"/>
          </p:cNvSpPr>
          <p:nvPr>
            <p:ph type="sldNum" idx="12"/>
          </p:nvPr>
        </p:nvSpPr>
        <p:spPr>
          <a:xfrm>
            <a:off x="3884621" y="8685226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580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0" name="Google Shape;540;p28:notes"/>
          <p:cNvSpPr txBox="1">
            <a:spLocks noGrp="1"/>
          </p:cNvSpPr>
          <p:nvPr>
            <p:ph type="body" idx="1"/>
          </p:nvPr>
        </p:nvSpPr>
        <p:spPr>
          <a:xfrm>
            <a:off x="685801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541" name="Google Shape;541;p28:notes"/>
          <p:cNvSpPr txBox="1">
            <a:spLocks noGrp="1"/>
          </p:cNvSpPr>
          <p:nvPr>
            <p:ph type="sldNum" idx="12"/>
          </p:nvPr>
        </p:nvSpPr>
        <p:spPr>
          <a:xfrm>
            <a:off x="3884621" y="8685226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58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_withBullets_loading25%">
  <p:cSld name="Texte_withBullets_loading25%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457141" y="130804"/>
            <a:ext cx="8229719" cy="6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457141" y="991772"/>
            <a:ext cx="8229719" cy="328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286000" lvl="4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4" descr="Font_NAPA_vente.jpg"/>
          <p:cNvPicPr preferRelativeResize="0"/>
          <p:nvPr/>
        </p:nvPicPr>
        <p:blipFill rotWithShape="1">
          <a:blip r:embed="rId2">
            <a:alphaModFix/>
          </a:blip>
          <a:srcRect t="85487" b="-7363"/>
          <a:stretch/>
        </p:blipFill>
        <p:spPr>
          <a:xfrm>
            <a:off x="0" y="4714875"/>
            <a:ext cx="9143406" cy="781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971550" y="191351"/>
            <a:ext cx="7200900" cy="77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body" idx="1"/>
          </p:nvPr>
        </p:nvSpPr>
        <p:spPr>
          <a:xfrm rot="5400000">
            <a:off x="2943225" y="-600075"/>
            <a:ext cx="3257550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ftr" idx="11"/>
          </p:nvPr>
        </p:nvSpPr>
        <p:spPr>
          <a:xfrm>
            <a:off x="971549" y="4781249"/>
            <a:ext cx="4682402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dt" idx="10"/>
          </p:nvPr>
        </p:nvSpPr>
        <p:spPr>
          <a:xfrm>
            <a:off x="5843587" y="4781249"/>
            <a:ext cx="1110529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sldNum" idx="12"/>
          </p:nvPr>
        </p:nvSpPr>
        <p:spPr>
          <a:xfrm>
            <a:off x="7143750" y="4781249"/>
            <a:ext cx="10287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3" name="Google Shape;11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2018" y="191350"/>
            <a:ext cx="1740944" cy="63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/>
          <p:nvPr/>
        </p:nvSpPr>
        <p:spPr>
          <a:xfrm rot="5400000">
            <a:off x="5672137" y="1671637"/>
            <a:ext cx="5143500" cy="180022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6" name="Google Shape;116;p15"/>
          <p:cNvSpPr/>
          <p:nvPr/>
        </p:nvSpPr>
        <p:spPr>
          <a:xfrm rot="5400000">
            <a:off x="4748423" y="2540932"/>
            <a:ext cx="5143500" cy="61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7" name="Google Shape;117;p15"/>
          <p:cNvSpPr/>
          <p:nvPr/>
        </p:nvSpPr>
        <p:spPr>
          <a:xfrm rot="5400000">
            <a:off x="4688710" y="2540932"/>
            <a:ext cx="5143500" cy="616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 rot="5400000">
            <a:off x="5733565" y="2184273"/>
            <a:ext cx="4114800" cy="77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 rot="5400000">
            <a:off x="1905433" y="-419533"/>
            <a:ext cx="4114800" cy="5982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ftr" idx="11"/>
          </p:nvPr>
        </p:nvSpPr>
        <p:spPr>
          <a:xfrm>
            <a:off x="971549" y="4781249"/>
            <a:ext cx="4682402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dt" idx="10"/>
          </p:nvPr>
        </p:nvSpPr>
        <p:spPr>
          <a:xfrm>
            <a:off x="5843587" y="4781249"/>
            <a:ext cx="1110529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ldNum" idx="12"/>
          </p:nvPr>
        </p:nvSpPr>
        <p:spPr>
          <a:xfrm>
            <a:off x="7143750" y="4781249"/>
            <a:ext cx="10287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3" name="Google Shape;12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94810" y="89698"/>
            <a:ext cx="1472257" cy="536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22" name="Google Shape;222;p3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3" name="Google Shape;223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6" name="Google Shape;226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0" name="Google Shape;230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4" name="Google Shape;234;p3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5" name="Google Shape;235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1" name="Google Shape;241;p3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2" name="Google Shape;242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45" name="Google Shape;245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49" name="Google Shape;249;p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50" name="Google Shape;250;p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1" name="Google Shape;251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Picture">
  <p:cSld name="Title Slide with Pictur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4905377" y="0"/>
            <a:ext cx="4238622" cy="5143500"/>
          </a:xfrm>
          <a:custGeom>
            <a:avLst/>
            <a:gdLst/>
            <a:ahLst/>
            <a:cxnLst/>
            <a:rect l="l" t="t" r="r" b="b"/>
            <a:pathLst>
              <a:path w="4238622" h="6858000" extrusionOk="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3" name="Google Shape;43;p6"/>
          <p:cNvSpPr/>
          <p:nvPr/>
        </p:nvSpPr>
        <p:spPr>
          <a:xfrm>
            <a:off x="4692651" y="0"/>
            <a:ext cx="1254127" cy="5143500"/>
          </a:xfrm>
          <a:custGeom>
            <a:avLst/>
            <a:gdLst/>
            <a:ahLst/>
            <a:cxnLst/>
            <a:rect l="l" t="t" r="r" b="b"/>
            <a:pathLst>
              <a:path w="1254127" h="6858000" extrusionOk="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4546602" y="0"/>
            <a:ext cx="1146174" cy="5143500"/>
          </a:xfrm>
          <a:custGeom>
            <a:avLst/>
            <a:gdLst/>
            <a:ahLst/>
            <a:cxnLst/>
            <a:rect l="l" t="t" r="r" b="b"/>
            <a:pathLst>
              <a:path w="1146174" h="6858000" extrusionOk="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5" name="Google Shape;45;p6"/>
          <p:cNvSpPr txBox="1">
            <a:spLocks noGrp="1"/>
          </p:cNvSpPr>
          <p:nvPr>
            <p:ph type="ctrTitle"/>
          </p:nvPr>
        </p:nvSpPr>
        <p:spPr>
          <a:xfrm>
            <a:off x="971551" y="1405188"/>
            <a:ext cx="384048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ok Antiqua"/>
              <a:buNone/>
              <a:defRPr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5057777" y="0"/>
            <a:ext cx="4086223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27432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ubTitle" idx="1"/>
          </p:nvPr>
        </p:nvSpPr>
        <p:spPr>
          <a:xfrm>
            <a:off x="971551" y="3429000"/>
            <a:ext cx="384048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4132" y="59031"/>
            <a:ext cx="3289630" cy="1198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54" name="Google Shape;254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7" name="Google Shape;257;p4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7216776" y="0"/>
            <a:ext cx="1927224" cy="5143500"/>
          </a:xfrm>
          <a:custGeom>
            <a:avLst/>
            <a:gdLst/>
            <a:ahLst/>
            <a:cxnLst/>
            <a:rect l="l" t="t" r="r" b="b"/>
            <a:pathLst>
              <a:path w="1927224" h="6858000" extrusionOk="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6927849" y="0"/>
            <a:ext cx="1254127" cy="5143500"/>
          </a:xfrm>
          <a:custGeom>
            <a:avLst/>
            <a:gdLst/>
            <a:ahLst/>
            <a:cxnLst/>
            <a:rect l="l" t="t" r="r" b="b"/>
            <a:pathLst>
              <a:path w="1254127" h="6858000" extrusionOk="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srgbClr val="000000">
                <a:alpha val="23529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52" name="Google Shape;52;p7"/>
          <p:cNvSpPr/>
          <p:nvPr/>
        </p:nvSpPr>
        <p:spPr>
          <a:xfrm>
            <a:off x="6880225" y="0"/>
            <a:ext cx="1095374" cy="5143500"/>
          </a:xfrm>
          <a:custGeom>
            <a:avLst/>
            <a:gdLst/>
            <a:ahLst/>
            <a:cxnLst/>
            <a:rect l="l" t="t" r="r" b="b"/>
            <a:pathLst>
              <a:path w="1095374" h="6858000" extrusionOk="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srgbClr val="000000">
                <a:alpha val="23529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6880225" y="0"/>
            <a:ext cx="1095374" cy="5143500"/>
          </a:xfrm>
          <a:custGeom>
            <a:avLst/>
            <a:gdLst/>
            <a:ahLst/>
            <a:cxnLst/>
            <a:rect l="l" t="t" r="r" b="b"/>
            <a:pathLst>
              <a:path w="1095374" h="6858000" extrusionOk="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971549" y="2185988"/>
            <a:ext cx="6035040" cy="1168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k Antiqua"/>
              <a:buNone/>
              <a:defRPr sz="2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971549" y="3442097"/>
            <a:ext cx="6035038" cy="75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B0"/>
              </a:buClr>
              <a:buSzPts val="1500"/>
              <a:buNone/>
              <a:defRPr sz="1500">
                <a:solidFill>
                  <a:srgbClr val="8888B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B0"/>
              </a:buClr>
              <a:buSzPts val="1400"/>
              <a:buNone/>
              <a:defRPr sz="1400">
                <a:solidFill>
                  <a:srgbClr val="8888B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B0"/>
              </a:buClr>
              <a:buSzPts val="1200"/>
              <a:buNone/>
              <a:defRPr sz="1200">
                <a:solidFill>
                  <a:srgbClr val="8888B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B0"/>
              </a:buClr>
              <a:buSzPts val="1200"/>
              <a:buNone/>
              <a:defRPr sz="1200">
                <a:solidFill>
                  <a:srgbClr val="8888B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B0"/>
              </a:buClr>
              <a:buSzPts val="1200"/>
              <a:buNone/>
              <a:defRPr sz="1200">
                <a:solidFill>
                  <a:srgbClr val="8888B0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B0"/>
              </a:buClr>
              <a:buSzPts val="1200"/>
              <a:buNone/>
              <a:defRPr sz="1200">
                <a:solidFill>
                  <a:srgbClr val="8888B0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B0"/>
              </a:buClr>
              <a:buSzPts val="1200"/>
              <a:buNone/>
              <a:defRPr sz="1200">
                <a:solidFill>
                  <a:srgbClr val="8888B0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B0"/>
              </a:buClr>
              <a:buSzPts val="1200"/>
              <a:buNone/>
              <a:defRPr sz="1200">
                <a:solidFill>
                  <a:srgbClr val="8888B0"/>
                </a:solidFill>
              </a:defRPr>
            </a:lvl9pPr>
          </a:lstStyle>
          <a:p>
            <a:endParaRPr/>
          </a:p>
        </p:txBody>
      </p:sp>
      <p:pic>
        <p:nvPicPr>
          <p:cNvPr id="56" name="Google Shape;5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96200" y="77984"/>
            <a:ext cx="1250261" cy="455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971550" y="191351"/>
            <a:ext cx="7200900" cy="77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971550" y="1371600"/>
            <a:ext cx="3429000" cy="63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971550" y="2028825"/>
            <a:ext cx="3429000" cy="260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3"/>
          </p:nvPr>
        </p:nvSpPr>
        <p:spPr>
          <a:xfrm>
            <a:off x="4743450" y="1371600"/>
            <a:ext cx="3429000" cy="635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4"/>
          </p:nvPr>
        </p:nvSpPr>
        <p:spPr>
          <a:xfrm>
            <a:off x="4743450" y="2028825"/>
            <a:ext cx="3429000" cy="260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971549" y="4781249"/>
            <a:ext cx="4682402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dt" idx="10"/>
          </p:nvPr>
        </p:nvSpPr>
        <p:spPr>
          <a:xfrm>
            <a:off x="5843587" y="4781249"/>
            <a:ext cx="1110529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7143750" y="4781249"/>
            <a:ext cx="10287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2018" y="191350"/>
            <a:ext cx="1740944" cy="63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971550" y="191351"/>
            <a:ext cx="7200900" cy="77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971549" y="4781249"/>
            <a:ext cx="4682402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5843587" y="4781249"/>
            <a:ext cx="1110529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7143750" y="4781249"/>
            <a:ext cx="10287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" name="Google Shape;7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2018" y="191350"/>
            <a:ext cx="1740944" cy="63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971549" y="4781249"/>
            <a:ext cx="4682402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5843587" y="4781249"/>
            <a:ext cx="1110529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7143750" y="4781249"/>
            <a:ext cx="10287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971550" y="191351"/>
            <a:ext cx="7200900" cy="77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ook Antiqua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3546157" y="1371600"/>
            <a:ext cx="459486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238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2"/>
          </p:nvPr>
        </p:nvSpPr>
        <p:spPr>
          <a:xfrm>
            <a:off x="971550" y="1371600"/>
            <a:ext cx="226314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971549" y="4781249"/>
            <a:ext cx="4682402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5843587" y="4781249"/>
            <a:ext cx="1110529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7143750" y="4781249"/>
            <a:ext cx="10287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2018" y="191350"/>
            <a:ext cx="1740944" cy="63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971550" y="191351"/>
            <a:ext cx="7200900" cy="77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ook Antiqua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3543300" y="1371601"/>
            <a:ext cx="46291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20572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>
            <a:off x="971550" y="1371600"/>
            <a:ext cx="226314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971549" y="4781249"/>
            <a:ext cx="4682402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5843587" y="4781249"/>
            <a:ext cx="1110529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7143750" y="4781249"/>
            <a:ext cx="10287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2018" y="191350"/>
            <a:ext cx="1740944" cy="63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ictures with Captions">
  <p:cSld name="Two Pictures with Captio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/>
          <p:nvPr/>
        </p:nvSpPr>
        <p:spPr>
          <a:xfrm>
            <a:off x="971550" y="3943350"/>
            <a:ext cx="3429000" cy="685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4743449" y="3943350"/>
            <a:ext cx="3429000" cy="685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971550" y="3943350"/>
            <a:ext cx="3429000" cy="411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4743449" y="3943350"/>
            <a:ext cx="3429000" cy="411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971550" y="191351"/>
            <a:ext cx="7200900" cy="77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ook Antiqua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973836" y="1371601"/>
            <a:ext cx="3429000" cy="2571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20572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1"/>
          </p:nvPr>
        </p:nvSpPr>
        <p:spPr>
          <a:xfrm>
            <a:off x="1028455" y="3999824"/>
            <a:ext cx="3315189" cy="629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1" name="Google Shape;101;p13" descr="An empty placeholder to add an image. Click on the placeholder and select the image that you wish to add"/>
          <p:cNvSpPr>
            <a:spLocks noGrp="1"/>
          </p:cNvSpPr>
          <p:nvPr>
            <p:ph type="pic" idx="3"/>
          </p:nvPr>
        </p:nvSpPr>
        <p:spPr>
          <a:xfrm>
            <a:off x="4743450" y="1371601"/>
            <a:ext cx="3429000" cy="2571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20572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4"/>
          </p:nvPr>
        </p:nvSpPr>
        <p:spPr>
          <a:xfrm>
            <a:off x="4809715" y="3999824"/>
            <a:ext cx="3315189" cy="629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ftr" idx="11"/>
          </p:nvPr>
        </p:nvSpPr>
        <p:spPr>
          <a:xfrm>
            <a:off x="971549" y="4781249"/>
            <a:ext cx="4682402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dt" idx="10"/>
          </p:nvPr>
        </p:nvSpPr>
        <p:spPr>
          <a:xfrm>
            <a:off x="5843587" y="4781249"/>
            <a:ext cx="1110529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ldNum" idx="12"/>
          </p:nvPr>
        </p:nvSpPr>
        <p:spPr>
          <a:xfrm>
            <a:off x="7143750" y="4781249"/>
            <a:ext cx="10287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2018" y="191350"/>
            <a:ext cx="1740944" cy="63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1028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1028700"/>
            <a:ext cx="9144000" cy="61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1082254"/>
            <a:ext cx="9144000" cy="616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971550" y="191351"/>
            <a:ext cx="7200900" cy="77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ook Antiqua"/>
              <a:buNone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971550" y="1371600"/>
            <a:ext cx="72009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971549" y="4781249"/>
            <a:ext cx="4682402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5843587" y="4781249"/>
            <a:ext cx="1110529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7143750" y="4781249"/>
            <a:ext cx="10287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142018" y="191350"/>
            <a:ext cx="1740944" cy="6341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" name="Google Shape;218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Google Shape;219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s1.wistia.com/medias/wgg8ybgnj1?wvideo=wgg8ybgnj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s1.wistia.com/medias/4zfyl4uv7d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hyperlink" Target="https://as1.wistia.com/medias/4zfyl4uv7d?wvideo=4zfyl4uv7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tif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tiff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s1.wistia.com/medias/babdxxz76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904674F-67C2-4D81-9005-9EE336B87FF0}"/>
              </a:ext>
            </a:extLst>
          </p:cNvPr>
          <p:cNvSpPr/>
          <p:nvPr/>
        </p:nvSpPr>
        <p:spPr>
          <a:xfrm>
            <a:off x="0" y="281251"/>
            <a:ext cx="7124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1" dirty="0" smtClean="0">
                <a:solidFill>
                  <a:schemeClr val="bg1"/>
                </a:solidFill>
              </a:rPr>
              <a:t>AutoServe1 DVI – Made Easy!</a:t>
            </a:r>
            <a:endParaRPr lang="en-CA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782835C-82E9-4F79-B6BD-3EC794597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60" y="1404288"/>
            <a:ext cx="5399865" cy="284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Google Shape;317;p47"/>
          <p:cNvSpPr txBox="1">
            <a:spLocks/>
          </p:cNvSpPr>
          <p:nvPr/>
        </p:nvSpPr>
        <p:spPr>
          <a:xfrm>
            <a:off x="5561224" y="1752019"/>
            <a:ext cx="3582775" cy="1861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Easy to Use</a:t>
            </a:r>
            <a:endParaRPr lang="en-US" sz="2000" b="1" dirty="0" smtClean="0">
              <a:solidFill>
                <a:schemeClr val="bg2"/>
              </a:solidFill>
              <a:latin typeface="+mn-lt"/>
              <a:sym typeface="Arial"/>
            </a:endParaRPr>
          </a:p>
          <a:p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Easy to Train </a:t>
            </a:r>
            <a:r>
              <a:rPr lang="en-US" sz="1200" dirty="0" smtClean="0">
                <a:solidFill>
                  <a:schemeClr val="bg2"/>
                </a:solidFill>
                <a:latin typeface="+mn-lt"/>
              </a:rPr>
              <a:t>(20 minutes)</a:t>
            </a:r>
            <a:endParaRPr lang="en-US" dirty="0" smtClean="0">
              <a:solidFill>
                <a:schemeClr val="bg2"/>
              </a:solidFill>
              <a:latin typeface="+mn-lt"/>
              <a:sym typeface="Arial"/>
            </a:endParaRPr>
          </a:p>
          <a:p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Easy for Customers</a:t>
            </a:r>
            <a:endParaRPr lang="en-US" sz="2000" b="1" dirty="0">
              <a:solidFill>
                <a:schemeClr val="bg2"/>
              </a:solidFill>
              <a:latin typeface="+mn-l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332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904674F-67C2-4D81-9005-9EE336B87FF0}"/>
              </a:ext>
            </a:extLst>
          </p:cNvPr>
          <p:cNvSpPr/>
          <p:nvPr/>
        </p:nvSpPr>
        <p:spPr>
          <a:xfrm>
            <a:off x="-1" y="312354"/>
            <a:ext cx="7140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1" dirty="0" smtClean="0">
                <a:solidFill>
                  <a:schemeClr val="bg1"/>
                </a:solidFill>
              </a:rPr>
              <a:t>DVI Integrates with Major Shop Systems</a:t>
            </a:r>
            <a:endParaRPr lang="en-CA" b="1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47A7291-882B-064E-AF49-DE15BC716C9D}"/>
              </a:ext>
            </a:extLst>
          </p:cNvPr>
          <p:cNvGrpSpPr/>
          <p:nvPr/>
        </p:nvGrpSpPr>
        <p:grpSpPr>
          <a:xfrm>
            <a:off x="910563" y="1240014"/>
            <a:ext cx="7322875" cy="3400260"/>
            <a:chOff x="1496326" y="1996136"/>
            <a:chExt cx="7678364" cy="3781339"/>
          </a:xfrm>
        </p:grpSpPr>
        <p:pic>
          <p:nvPicPr>
            <p:cNvPr id="5" name="Google Shape;418;p5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96326" y="4116700"/>
              <a:ext cx="2028825" cy="7588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419;p55"/>
            <p:cNvPicPr preferRelativeResize="0"/>
            <p:nvPr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2587"/>
            <a:stretch/>
          </p:blipFill>
          <p:spPr>
            <a:xfrm>
              <a:off x="6956931" y="2256807"/>
              <a:ext cx="2028825" cy="704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420;p5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269741" y="3083282"/>
              <a:ext cx="2028825" cy="8053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421;p5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296606" y="3990875"/>
              <a:ext cx="2028825" cy="685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422;p55"/>
            <p:cNvPicPr preferRelativeResize="0"/>
            <p:nvPr/>
          </p:nvPicPr>
          <p:blipFill rotWithShape="1">
            <a:blip r:embed="rId7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280" r="-10336" b="-26920"/>
            <a:stretch/>
          </p:blipFill>
          <p:spPr>
            <a:xfrm>
              <a:off x="1531336" y="2979774"/>
              <a:ext cx="2287700" cy="1066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423;p5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594362" y="5091975"/>
              <a:ext cx="1832751" cy="685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424;p55"/>
            <p:cNvPicPr preferRelativeResize="0"/>
            <p:nvPr/>
          </p:nvPicPr>
          <p:blipFill rotWithShape="1">
            <a:blip r:embed="rId9"/>
            <a:stretch/>
          </p:blipFill>
          <p:spPr>
            <a:xfrm>
              <a:off x="6838022" y="3161988"/>
              <a:ext cx="2336668" cy="471722"/>
            </a:xfrm>
            <a:prstGeom prst="rect">
              <a:avLst/>
            </a:prstGeom>
          </p:spPr>
        </p:pic>
        <p:pic>
          <p:nvPicPr>
            <p:cNvPr id="12" name="Google Shape;425;p55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286213" y="4957478"/>
              <a:ext cx="2028825" cy="685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426;p55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055700" y="4886978"/>
              <a:ext cx="1958800" cy="826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428;p55" descr="Image result for shop boss logo"/>
            <p:cNvPicPr preferRelativeResize="0"/>
            <p:nvPr/>
          </p:nvPicPr>
          <p:blipFill rotWithShape="1">
            <a:blip r:embed="rId1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26956" y="3809904"/>
              <a:ext cx="1958800" cy="810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429;p55" descr="Image result for alldata manage logo"/>
            <p:cNvPicPr preferRelativeResize="0"/>
            <p:nvPr/>
          </p:nvPicPr>
          <p:blipFill rotWithShape="1">
            <a:blip r:embed="rId1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31336" y="1996136"/>
              <a:ext cx="1958800" cy="9794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908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904674F-67C2-4D81-9005-9EE336B87FF0}"/>
              </a:ext>
            </a:extLst>
          </p:cNvPr>
          <p:cNvSpPr/>
          <p:nvPr/>
        </p:nvSpPr>
        <p:spPr>
          <a:xfrm>
            <a:off x="0" y="312354"/>
            <a:ext cx="7124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1" dirty="0" err="1" smtClean="0">
                <a:solidFill>
                  <a:schemeClr val="bg1"/>
                </a:solidFill>
              </a:rPr>
              <a:t>AutoCare</a:t>
            </a:r>
            <a:r>
              <a:rPr lang="en-CA" sz="2800" b="1" dirty="0" smtClean="0">
                <a:solidFill>
                  <a:schemeClr val="bg1"/>
                </a:solidFill>
              </a:rPr>
              <a:t> DVI Base Products Includes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="" xmlns:a16="http://schemas.microsoft.com/office/drawing/2014/main" id="{2A51C038-EB1D-7E44-AB7C-BEDED4DD872D}"/>
              </a:ext>
            </a:extLst>
          </p:cNvPr>
          <p:cNvSpPr txBox="1">
            <a:spLocks/>
          </p:cNvSpPr>
          <p:nvPr/>
        </p:nvSpPr>
        <p:spPr>
          <a:xfrm>
            <a:off x="0" y="1136832"/>
            <a:ext cx="9144000" cy="407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indent="0">
              <a:buFont typeface="Arial"/>
              <a:buNone/>
            </a:pPr>
            <a:r>
              <a:rPr lang="en-CA" sz="2400" b="1" i="1" dirty="0" err="1" smtClean="0">
                <a:solidFill>
                  <a:srgbClr val="053E96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AutoCare</a:t>
            </a:r>
            <a:r>
              <a:rPr lang="en-CA" sz="2400" b="1" i="1" dirty="0" smtClean="0">
                <a:solidFill>
                  <a:srgbClr val="053E96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DVI Base Product</a:t>
            </a:r>
          </a:p>
          <a:p>
            <a:pPr marL="287338" indent="-287338"/>
            <a:r>
              <a:rPr lang="en-CA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12-Month Subscription</a:t>
            </a:r>
          </a:p>
          <a:p>
            <a:pPr marL="287338" indent="-287338"/>
            <a:r>
              <a:rPr lang="en-CA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One-Time Set Up Fee $499</a:t>
            </a:r>
          </a:p>
          <a:p>
            <a:pPr marL="287338" indent="-287338"/>
            <a:r>
              <a:rPr lang="en-CA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Monthly Billing $29*/Mo.</a:t>
            </a:r>
          </a:p>
          <a:p>
            <a:pPr>
              <a:buFont typeface="Arial"/>
              <a:buNone/>
            </a:pPr>
            <a:r>
              <a:rPr lang="en-CA" sz="11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*  Freedom to choose upgrades</a:t>
            </a:r>
            <a:endParaRPr lang="en-CA" sz="1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B76D22D8-9454-3B44-8E66-A0BEA9731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534694"/>
              </p:ext>
            </p:extLst>
          </p:nvPr>
        </p:nvGraphicFramePr>
        <p:xfrm>
          <a:off x="4349364" y="1240199"/>
          <a:ext cx="4731025" cy="3345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325">
                  <a:extLst>
                    <a:ext uri="{9D8B030D-6E8A-4147-A177-3AD203B41FA5}">
                      <a16:colId xmlns="" xmlns:a16="http://schemas.microsoft.com/office/drawing/2014/main" val="1424282050"/>
                    </a:ext>
                  </a:extLst>
                </a:gridCol>
                <a:gridCol w="591700">
                  <a:extLst>
                    <a:ext uri="{9D8B030D-6E8A-4147-A177-3AD203B41FA5}">
                      <a16:colId xmlns="" xmlns:a16="http://schemas.microsoft.com/office/drawing/2014/main" val="4208288698"/>
                    </a:ext>
                  </a:extLst>
                </a:gridCol>
              </a:tblGrid>
              <a:tr h="4476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cap="none" dirty="0">
                          <a:solidFill>
                            <a:schemeClr val="bg1"/>
                          </a:solidFill>
                        </a:rPr>
                        <a:t>Integrated With Major Shop Systems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3863558"/>
                  </a:ext>
                </a:extLst>
              </a:tr>
              <a:tr h="4192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cap="none" dirty="0">
                          <a:solidFill>
                            <a:schemeClr val="bg1"/>
                          </a:solidFill>
                        </a:rPr>
                        <a:t>Easy To Use – 20 Minutes Of Training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4215049"/>
                  </a:ext>
                </a:extLst>
              </a:tr>
              <a:tr h="4280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cap="none" dirty="0">
                          <a:solidFill>
                            <a:schemeClr val="bg1"/>
                          </a:solidFill>
                        </a:rPr>
                        <a:t>Run Up To 3 Technicians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4402172"/>
                  </a:ext>
                </a:extLst>
              </a:tr>
              <a:tr h="4189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cap="none" dirty="0">
                          <a:solidFill>
                            <a:schemeClr val="bg1"/>
                          </a:solidFill>
                        </a:rPr>
                        <a:t>Shoot Photos &amp; Videos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85462"/>
                  </a:ext>
                </a:extLst>
              </a:tr>
              <a:tr h="4645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cap="none" dirty="0">
                          <a:solidFill>
                            <a:schemeClr val="bg1"/>
                          </a:solidFill>
                        </a:rPr>
                        <a:t>Two-way Texting (1,000 Included/Month)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5128770"/>
                  </a:ext>
                </a:extLst>
              </a:tr>
              <a:tr h="3988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cap="none" dirty="0">
                          <a:solidFill>
                            <a:schemeClr val="bg1"/>
                          </a:solidFill>
                        </a:rPr>
                        <a:t>Timer Tracking On Inspections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6158949"/>
                  </a:ext>
                </a:extLst>
              </a:tr>
              <a:tr h="384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cap="none" dirty="0">
                          <a:solidFill>
                            <a:schemeClr val="bg1"/>
                          </a:solidFill>
                        </a:rPr>
                        <a:t>VIN Decoder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34337427"/>
                  </a:ext>
                </a:extLst>
              </a:tr>
              <a:tr h="384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cap="none" dirty="0">
                          <a:solidFill>
                            <a:schemeClr val="bg1"/>
                          </a:solidFill>
                        </a:rPr>
                        <a:t>History Of All Inspections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921325"/>
                  </a:ext>
                </a:extLst>
              </a:tr>
            </a:tbl>
          </a:graphicData>
        </a:graphic>
      </p:graphicFrame>
      <p:pic>
        <p:nvPicPr>
          <p:cNvPr id="6" name="Picture 5" descr="Tick_Mark_Dark-51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034" y="1231170"/>
            <a:ext cx="338376" cy="438604"/>
          </a:xfrm>
          <a:prstGeom prst="rect">
            <a:avLst/>
          </a:prstGeom>
        </p:spPr>
      </p:pic>
      <p:pic>
        <p:nvPicPr>
          <p:cNvPr id="7" name="Picture 6" descr="Tick_Mark_Dark-51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034" y="1669774"/>
            <a:ext cx="338376" cy="438604"/>
          </a:xfrm>
          <a:prstGeom prst="rect">
            <a:avLst/>
          </a:prstGeom>
        </p:spPr>
      </p:pic>
      <p:pic>
        <p:nvPicPr>
          <p:cNvPr id="8" name="Picture 7" descr="Tick_Mark_Dark-51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034" y="2101752"/>
            <a:ext cx="338376" cy="438604"/>
          </a:xfrm>
          <a:prstGeom prst="rect">
            <a:avLst/>
          </a:prstGeom>
        </p:spPr>
      </p:pic>
      <p:pic>
        <p:nvPicPr>
          <p:cNvPr id="9" name="Picture 8" descr="Tick_Mark_Dark-51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034" y="3812317"/>
            <a:ext cx="338376" cy="438604"/>
          </a:xfrm>
          <a:prstGeom prst="rect">
            <a:avLst/>
          </a:prstGeom>
        </p:spPr>
      </p:pic>
      <p:pic>
        <p:nvPicPr>
          <p:cNvPr id="10" name="Picture 9" descr="Tick_Mark_Dark-51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034" y="3395746"/>
            <a:ext cx="338376" cy="438604"/>
          </a:xfrm>
          <a:prstGeom prst="rect">
            <a:avLst/>
          </a:prstGeom>
        </p:spPr>
      </p:pic>
      <p:pic>
        <p:nvPicPr>
          <p:cNvPr id="11" name="Picture 10" descr="Tick_Mark_Dark-51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034" y="2957142"/>
            <a:ext cx="338376" cy="438604"/>
          </a:xfrm>
          <a:prstGeom prst="rect">
            <a:avLst/>
          </a:prstGeom>
        </p:spPr>
      </p:pic>
      <p:pic>
        <p:nvPicPr>
          <p:cNvPr id="12" name="Picture 11" descr="Tick_Mark_Dark-51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034" y="2521803"/>
            <a:ext cx="338376" cy="438604"/>
          </a:xfrm>
          <a:prstGeom prst="rect">
            <a:avLst/>
          </a:prstGeom>
        </p:spPr>
      </p:pic>
      <p:pic>
        <p:nvPicPr>
          <p:cNvPr id="13" name="Picture 12" descr="Tick_Mark_Dark-51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034" y="4174478"/>
            <a:ext cx="338376" cy="43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5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904674F-67C2-4D81-9005-9EE336B87FF0}"/>
              </a:ext>
            </a:extLst>
          </p:cNvPr>
          <p:cNvSpPr/>
          <p:nvPr/>
        </p:nvSpPr>
        <p:spPr>
          <a:xfrm>
            <a:off x="0" y="368797"/>
            <a:ext cx="713232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500" b="1" dirty="0" smtClean="0">
                <a:solidFill>
                  <a:schemeClr val="bg1"/>
                </a:solidFill>
              </a:rPr>
              <a:t>Special NAPA Promotion – Save 70% at Expo</a:t>
            </a:r>
            <a:endParaRPr lang="en-CA" sz="2500" b="1" dirty="0">
              <a:solidFill>
                <a:schemeClr val="bg1"/>
              </a:solidFill>
            </a:endParaRPr>
          </a:p>
        </p:txBody>
      </p:sp>
      <p:pic>
        <p:nvPicPr>
          <p:cNvPr id="3" name="Google Shape;522;p66"/>
          <p:cNvPicPr preferRelativeResize="0"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3134" y="1150645"/>
            <a:ext cx="3450866" cy="3540625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2BB48C10-0CCD-4ADB-9B0C-18FF5F2A48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290415"/>
              </p:ext>
            </p:extLst>
          </p:nvPr>
        </p:nvGraphicFramePr>
        <p:xfrm>
          <a:off x="385975" y="1281675"/>
          <a:ext cx="4519980" cy="3252081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768670">
                  <a:extLst>
                    <a:ext uri="{9D8B030D-6E8A-4147-A177-3AD203B41FA5}">
                      <a16:colId xmlns="" xmlns:a16="http://schemas.microsoft.com/office/drawing/2014/main" val="2754880565"/>
                    </a:ext>
                  </a:extLst>
                </a:gridCol>
                <a:gridCol w="1751310">
                  <a:extLst>
                    <a:ext uri="{9D8B030D-6E8A-4147-A177-3AD203B41FA5}">
                      <a16:colId xmlns="" xmlns:a16="http://schemas.microsoft.com/office/drawing/2014/main" val="3259849977"/>
                    </a:ext>
                  </a:extLst>
                </a:gridCol>
              </a:tblGrid>
              <a:tr h="421087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DVI Fee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85146955"/>
                  </a:ext>
                </a:extLst>
              </a:tr>
              <a:tr h="421087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One-time</a:t>
                      </a:r>
                      <a:r>
                        <a:rPr lang="en-CA" baseline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 </a:t>
                      </a:r>
                      <a:r>
                        <a:rPr lang="en-CA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71197570"/>
                  </a:ext>
                </a:extLst>
              </a:tr>
              <a:tr h="458063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months of fees 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 x $29/month = $348)</a:t>
                      </a:r>
                      <a:endParaRPr lang="en-CA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9077318"/>
                  </a:ext>
                </a:extLst>
              </a:tr>
              <a:tr h="421087"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Fees Year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5163452"/>
                  </a:ext>
                </a:extLst>
              </a:tr>
              <a:tr h="486692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NAPA EXPO PROMOTION Free Set up</a:t>
                      </a:r>
                      <a:endParaRPr lang="en-CA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trike="sngStrik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$499</a:t>
                      </a:r>
                      <a:r>
                        <a:rPr lang="en-CA" strike="noStrik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$0.00</a:t>
                      </a:r>
                      <a:endParaRPr lang="en-CA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76685494"/>
                  </a:ext>
                </a:extLst>
              </a:tr>
              <a:tr h="486692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NAPA EXPO PROMOTION First 3 months $0</a:t>
                      </a:r>
                      <a:endParaRPr lang="en-CA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trike="sngStrik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$87</a:t>
                      </a:r>
                      <a:r>
                        <a:rPr lang="en-CA" strike="noStrik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$0.00</a:t>
                      </a:r>
                      <a:endParaRPr lang="en-CA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48910923"/>
                  </a:ext>
                </a:extLst>
              </a:tr>
              <a:tr h="436592"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Total Fees Year 1 </a:t>
                      </a:r>
                    </a:p>
                    <a:p>
                      <a:pPr algn="ctr"/>
                      <a:r>
                        <a:rPr lang="en-CA" sz="105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(save nearly 70%)</a:t>
                      </a:r>
                      <a:endParaRPr lang="en-CA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20191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0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4"/>
          <p:cNvSpPr txBox="1">
            <a:spLocks noGrp="1"/>
          </p:cNvSpPr>
          <p:nvPr>
            <p:ph type="sldNum" idx="4294967295"/>
          </p:nvPr>
        </p:nvSpPr>
        <p:spPr>
          <a:xfrm>
            <a:off x="295236" y="4562329"/>
            <a:ext cx="614282" cy="3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 sz="1100"/>
              <a:t>13</a:t>
            </a:fld>
            <a:endParaRPr sz="1100"/>
          </a:p>
        </p:txBody>
      </p:sp>
      <p:sp>
        <p:nvSpPr>
          <p:cNvPr id="507" name="Google Shape;507;p64"/>
          <p:cNvSpPr txBox="1">
            <a:spLocks noGrp="1"/>
          </p:cNvSpPr>
          <p:nvPr>
            <p:ph type="title"/>
          </p:nvPr>
        </p:nvSpPr>
        <p:spPr>
          <a:xfrm>
            <a:off x="0" y="162774"/>
            <a:ext cx="8229600" cy="670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Book Antiqua"/>
              <a:buNone/>
            </a:pPr>
            <a:r>
              <a:rPr lang="en-CA" sz="2800" dirty="0" err="1">
                <a:latin typeface="Arial" panose="020B0604020202020204" pitchFamily="34" charset="0"/>
                <a:cs typeface="Arial" panose="020B0604020202020204" pitchFamily="34" charset="0"/>
              </a:rPr>
              <a:t>AutoCare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 DVI Plus </a:t>
            </a: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C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CA" sz="1800" b="1" dirty="0">
                <a:latin typeface="Arial" panose="020B0604020202020204" pitchFamily="34" charset="0"/>
                <a:cs typeface="Arial" panose="020B0604020202020204" pitchFamily="34" charset="0"/>
              </a:rPr>
              <a:t>58/month</a:t>
            </a: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(+1,000 TEXTS + MOTOR OE Scheduled Maintenance)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9" name="Google Shape;509;p64"/>
          <p:cNvSpPr/>
          <p:nvPr/>
        </p:nvSpPr>
        <p:spPr>
          <a:xfrm>
            <a:off x="457139" y="4830734"/>
            <a:ext cx="7693052" cy="253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 dirty="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To Enroll - check AUTOCARE website or go to www.autoserve1.com/NAPA</a:t>
            </a:r>
            <a:r>
              <a:rPr lang="en" sz="1200" b="0" i="0" u="none" strike="noStrike" cap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.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B6D798B-D56C-457E-AA4F-E847BEF84615}"/>
              </a:ext>
            </a:extLst>
          </p:cNvPr>
          <p:cNvSpPr txBox="1"/>
          <p:nvPr/>
        </p:nvSpPr>
        <p:spPr>
          <a:xfrm>
            <a:off x="295236" y="2077348"/>
            <a:ext cx="193610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>
                <a:solidFill>
                  <a:schemeClr val="tx2">
                    <a:lumMod val="25000"/>
                  </a:schemeClr>
                </a:solidFill>
              </a:rPr>
              <a:t>Technicians save time with instant access to </a:t>
            </a:r>
            <a:r>
              <a:rPr lang="en-CA" sz="1050" b="1" dirty="0">
                <a:solidFill>
                  <a:schemeClr val="tx2">
                    <a:lumMod val="25000"/>
                  </a:schemeClr>
                </a:solidFill>
              </a:rPr>
              <a:t>MOTOR OE Scheduled Maintenance.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C999755-CD5B-45E6-BBB6-A388131E5214}"/>
              </a:ext>
            </a:extLst>
          </p:cNvPr>
          <p:cNvSpPr txBox="1"/>
          <p:nvPr/>
        </p:nvSpPr>
        <p:spPr>
          <a:xfrm>
            <a:off x="295236" y="2841560"/>
            <a:ext cx="193610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b="1" dirty="0">
                <a:solidFill>
                  <a:schemeClr val="tx2">
                    <a:lumMod val="25000"/>
                  </a:schemeClr>
                </a:solidFill>
              </a:rPr>
              <a:t>Customers receive </a:t>
            </a:r>
          </a:p>
          <a:p>
            <a:r>
              <a:rPr lang="en-CA" sz="1050" b="1" dirty="0">
                <a:solidFill>
                  <a:schemeClr val="tx2">
                    <a:lumMod val="25000"/>
                  </a:schemeClr>
                </a:solidFill>
              </a:rPr>
              <a:t>OE Scheduled Maintenance in reports</a:t>
            </a:r>
            <a:r>
              <a:rPr lang="en-CA" sz="1050" dirty="0">
                <a:solidFill>
                  <a:schemeClr val="tx2">
                    <a:lumMod val="25000"/>
                  </a:schemeClr>
                </a:solidFill>
              </a:rPr>
              <a:t> to back up store recommendations for quick approvals.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364" y="1195020"/>
            <a:ext cx="6912656" cy="350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5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904674F-67C2-4D81-9005-9EE336B87FF0}"/>
              </a:ext>
            </a:extLst>
          </p:cNvPr>
          <p:cNvSpPr/>
          <p:nvPr/>
        </p:nvSpPr>
        <p:spPr>
          <a:xfrm>
            <a:off x="0" y="81551"/>
            <a:ext cx="76491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dirty="0" err="1">
                <a:solidFill>
                  <a:schemeClr val="bg1"/>
                </a:solidFill>
              </a:rPr>
              <a:t>AutoCare</a:t>
            </a:r>
            <a:r>
              <a:rPr lang="en-CA" sz="2800" dirty="0">
                <a:solidFill>
                  <a:schemeClr val="bg1"/>
                </a:solidFill>
              </a:rPr>
              <a:t> DVI Pro </a:t>
            </a:r>
            <a:r>
              <a:rPr lang="en-CA" sz="2800" dirty="0" smtClean="0">
                <a:solidFill>
                  <a:schemeClr val="bg1"/>
                </a:solidFill>
              </a:rPr>
              <a:t>– </a:t>
            </a:r>
            <a:r>
              <a:rPr lang="en-CA" sz="1800" b="1" dirty="0">
                <a:solidFill>
                  <a:schemeClr val="bg1"/>
                </a:solidFill>
              </a:rPr>
              <a:t>$88/month</a:t>
            </a:r>
            <a:r>
              <a:rPr lang="en-CA" sz="2800" dirty="0">
                <a:solidFill>
                  <a:schemeClr val="bg1"/>
                </a:solidFill>
              </a:rPr>
              <a:t/>
            </a:r>
            <a:br>
              <a:rPr lang="en-CA" sz="2800" dirty="0">
                <a:solidFill>
                  <a:schemeClr val="bg1"/>
                </a:solidFill>
              </a:rPr>
            </a:br>
            <a:r>
              <a:rPr lang="en-CA" dirty="0">
                <a:solidFill>
                  <a:schemeClr val="bg1"/>
                </a:solidFill>
              </a:rPr>
              <a:t>(Mobile payment approval + MOTOR Discard Specs on Tablet)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592DA00-7D11-4C4D-BDA4-24613A41F929}"/>
              </a:ext>
            </a:extLst>
          </p:cNvPr>
          <p:cNvSpPr txBox="1"/>
          <p:nvPr/>
        </p:nvSpPr>
        <p:spPr>
          <a:xfrm>
            <a:off x="419368" y="1443610"/>
            <a:ext cx="22863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/>
              <a:t>Advisors send estimate totals to phones for </a:t>
            </a:r>
            <a:r>
              <a:rPr lang="en-CA" sz="1050" b="1" dirty="0"/>
              <a:t>instant approvals.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9B69CDD-64DA-4FBD-9026-E309B648781B}"/>
              </a:ext>
            </a:extLst>
          </p:cNvPr>
          <p:cNvSpPr txBox="1"/>
          <p:nvPr/>
        </p:nvSpPr>
        <p:spPr>
          <a:xfrm>
            <a:off x="3388926" y="1443610"/>
            <a:ext cx="38388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/>
              <a:t>Technicians save time with instant </a:t>
            </a:r>
            <a:r>
              <a:rPr lang="en-CA" sz="1050" b="1" dirty="0"/>
              <a:t>access to VIN matched MOTOR Vehicle Parts Discard Specifications</a:t>
            </a:r>
            <a:r>
              <a:rPr lang="en-CA" sz="1050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5582949-39C4-402A-B9E8-0D85AD36F5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76"/>
          <a:stretch/>
        </p:blipFill>
        <p:spPr>
          <a:xfrm>
            <a:off x="3506617" y="1932765"/>
            <a:ext cx="4669196" cy="2504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53" y="1651359"/>
            <a:ext cx="2097290" cy="341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7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904674F-67C2-4D81-9005-9EE336B87FF0}"/>
              </a:ext>
            </a:extLst>
          </p:cNvPr>
          <p:cNvSpPr/>
          <p:nvPr/>
        </p:nvSpPr>
        <p:spPr>
          <a:xfrm>
            <a:off x="0" y="99873"/>
            <a:ext cx="71243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dirty="0" err="1" smtClean="0">
                <a:solidFill>
                  <a:schemeClr val="bg1"/>
                </a:solidFill>
              </a:rPr>
              <a:t>AutoCare</a:t>
            </a:r>
            <a:r>
              <a:rPr lang="en-CA" sz="2800" dirty="0" smtClean="0">
                <a:solidFill>
                  <a:schemeClr val="bg1"/>
                </a:solidFill>
              </a:rPr>
              <a:t> DVI Premium – </a:t>
            </a:r>
            <a:r>
              <a:rPr lang="en-CA" sz="1800" b="1" dirty="0" smtClean="0">
                <a:solidFill>
                  <a:schemeClr val="bg1"/>
                </a:solidFill>
              </a:rPr>
              <a:t>$108/month</a:t>
            </a:r>
            <a:r>
              <a:rPr lang="en-CA" sz="2800" dirty="0" smtClean="0">
                <a:solidFill>
                  <a:schemeClr val="bg1"/>
                </a:solidFill>
              </a:rPr>
              <a:t/>
            </a:r>
            <a:br>
              <a:rPr lang="en-CA" sz="2800" dirty="0" smtClean="0">
                <a:solidFill>
                  <a:schemeClr val="bg1"/>
                </a:solidFill>
              </a:rPr>
            </a:br>
            <a:r>
              <a:rPr lang="en-CA" dirty="0" smtClean="0">
                <a:solidFill>
                  <a:schemeClr val="bg1"/>
                </a:solidFill>
              </a:rPr>
              <a:t>(Expanded Workflow – 2X the check points for vehicle progress)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24BDA9E-6E5F-4D62-A164-6EBF5DBEF615}"/>
              </a:ext>
            </a:extLst>
          </p:cNvPr>
          <p:cNvSpPr txBox="1"/>
          <p:nvPr/>
        </p:nvSpPr>
        <p:spPr>
          <a:xfrm>
            <a:off x="2591984" y="3777010"/>
            <a:ext cx="3758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/>
              <a:t>Service Advisors and Technicians save time by seeing vehicle </a:t>
            </a:r>
            <a:r>
              <a:rPr lang="en-CA" sz="1050" b="1" dirty="0"/>
              <a:t>exact status of approvals and parts in stock or on order</a:t>
            </a:r>
            <a:r>
              <a:rPr lang="en-CA" sz="1050" dirty="0"/>
              <a:t> to optimize workflow in the front and back of the shop.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526"/>
            <a:ext cx="9144000" cy="274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7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904674F-67C2-4D81-9005-9EE336B87FF0}"/>
              </a:ext>
            </a:extLst>
          </p:cNvPr>
          <p:cNvSpPr/>
          <p:nvPr/>
        </p:nvSpPr>
        <p:spPr>
          <a:xfrm>
            <a:off x="8127" y="297234"/>
            <a:ext cx="52241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dirty="0" smtClean="0">
                <a:solidFill>
                  <a:schemeClr val="bg1"/>
                </a:solidFill>
              </a:rPr>
              <a:t>How DVI Bridges Trust Gap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8508" y="4376037"/>
            <a:ext cx="7102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Here to Watch </a:t>
            </a:r>
            <a:r>
              <a:rPr lang="en-CA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CA" dirty="0" smtClean="0">
                <a:solidFill>
                  <a:schemeClr val="bg2"/>
                </a:solidFill>
              </a:rPr>
              <a:t> </a:t>
            </a:r>
            <a:r>
              <a:rPr lang="en-CA" dirty="0" smtClean="0">
                <a:hlinkClick r:id="rId3"/>
              </a:rPr>
              <a:t>https://as1.wistia.com/medias/wgg8ybgnj1?wvideo=wgg8ybgnj1</a:t>
            </a:r>
            <a:endParaRPr lang="en-CA" dirty="0"/>
          </a:p>
        </p:txBody>
      </p:sp>
      <p:pic>
        <p:nvPicPr>
          <p:cNvPr id="5" name="Picture 4" descr="Screen Shot 2020-01-28 at 11.56.55 A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1965" y="1192151"/>
            <a:ext cx="6058894" cy="3129386"/>
          </a:xfrm>
          <a:prstGeom prst="rect">
            <a:avLst/>
          </a:prstGeom>
          <a:ln>
            <a:solidFill>
              <a:srgbClr val="262626"/>
            </a:solidFill>
          </a:ln>
        </p:spPr>
      </p:pic>
    </p:spTree>
    <p:extLst>
      <p:ext uri="{BB962C8B-B14F-4D97-AF65-F5344CB8AC3E}">
        <p14:creationId xmlns:p14="http://schemas.microsoft.com/office/powerpoint/2010/main" val="370116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904674F-67C2-4D81-9005-9EE336B87FF0}"/>
              </a:ext>
            </a:extLst>
          </p:cNvPr>
          <p:cNvSpPr/>
          <p:nvPr/>
        </p:nvSpPr>
        <p:spPr>
          <a:xfrm>
            <a:off x="8127" y="297234"/>
            <a:ext cx="52241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See DVI </a:t>
            </a:r>
            <a:r>
              <a:rPr lang="en-US" sz="2800" dirty="0">
                <a:solidFill>
                  <a:schemeClr val="bg1"/>
                </a:solidFill>
              </a:rPr>
              <a:t>I</a:t>
            </a:r>
            <a:r>
              <a:rPr lang="en-US" sz="2800" dirty="0" smtClean="0">
                <a:solidFill>
                  <a:schemeClr val="bg1"/>
                </a:solidFill>
              </a:rPr>
              <a:t>n Action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5436" y="4356322"/>
            <a:ext cx="5368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Here to Watch </a:t>
            </a:r>
            <a:r>
              <a:rPr lang="en-CA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CA" dirty="0">
                <a:solidFill>
                  <a:schemeClr val="bg2"/>
                </a:solidFill>
              </a:rPr>
              <a:t> </a:t>
            </a:r>
            <a:r>
              <a:rPr lang="en-CA" dirty="0" smtClean="0">
                <a:hlinkClick r:id="rId3"/>
              </a:rPr>
              <a:t>https://as1.wistia.com/medias/4zfyl4uv7d</a:t>
            </a:r>
            <a:endParaRPr lang="en-CA" dirty="0"/>
          </a:p>
        </p:txBody>
      </p:sp>
      <p:pic>
        <p:nvPicPr>
          <p:cNvPr id="1026" name="Picture 2" descr="https://embedwistia-a.akamaihd.net/deliveries/164ae3ddad7d53320ad06721f7c0e615d12d6cf6.jpg?image_play_button_size=2x&amp;image_crop_resized=960x539&amp;image_play_button=1&amp;image_play_button_color=54bbffe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398" y="1251834"/>
            <a:ext cx="5484632" cy="308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88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904674F-67C2-4D81-9005-9EE336B87FF0}"/>
              </a:ext>
            </a:extLst>
          </p:cNvPr>
          <p:cNvSpPr/>
          <p:nvPr/>
        </p:nvSpPr>
        <p:spPr>
          <a:xfrm>
            <a:off x="0" y="281251"/>
            <a:ext cx="7124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1" dirty="0" smtClean="0">
                <a:solidFill>
                  <a:schemeClr val="bg1"/>
                </a:solidFill>
              </a:rPr>
              <a:t>AutoServe1 DVI – Made Easy!</a:t>
            </a:r>
            <a:endParaRPr lang="en-CA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782835C-82E9-4F79-B6BD-3EC794597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60" y="1404288"/>
            <a:ext cx="5399865" cy="284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Google Shape;317;p47"/>
          <p:cNvSpPr txBox="1">
            <a:spLocks/>
          </p:cNvSpPr>
          <p:nvPr/>
        </p:nvSpPr>
        <p:spPr>
          <a:xfrm>
            <a:off x="5561224" y="1752019"/>
            <a:ext cx="3582775" cy="1861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Easy to Use</a:t>
            </a:r>
            <a:endParaRPr lang="en-US" sz="2000" b="1" dirty="0" smtClean="0">
              <a:solidFill>
                <a:schemeClr val="bg2"/>
              </a:solidFill>
              <a:latin typeface="+mn-lt"/>
              <a:sym typeface="Arial"/>
            </a:endParaRPr>
          </a:p>
          <a:p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Easy to Train </a:t>
            </a:r>
            <a:r>
              <a:rPr lang="en-US" sz="1200" dirty="0" smtClean="0">
                <a:solidFill>
                  <a:schemeClr val="bg2"/>
                </a:solidFill>
                <a:latin typeface="+mn-lt"/>
              </a:rPr>
              <a:t>(20 minutes)</a:t>
            </a:r>
            <a:endParaRPr lang="en-US" dirty="0" smtClean="0">
              <a:solidFill>
                <a:schemeClr val="bg2"/>
              </a:solidFill>
              <a:latin typeface="+mn-lt"/>
              <a:sym typeface="Arial"/>
            </a:endParaRPr>
          </a:p>
          <a:p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Easy for Customers</a:t>
            </a:r>
            <a:endParaRPr lang="en-US" sz="2000" b="1" dirty="0">
              <a:solidFill>
                <a:schemeClr val="bg2"/>
              </a:solidFill>
              <a:latin typeface="+mn-l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60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904674F-67C2-4D81-9005-9EE336B87FF0}"/>
              </a:ext>
            </a:extLst>
          </p:cNvPr>
          <p:cNvSpPr/>
          <p:nvPr/>
        </p:nvSpPr>
        <p:spPr>
          <a:xfrm>
            <a:off x="55841" y="293296"/>
            <a:ext cx="7035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1" dirty="0" smtClean="0">
                <a:solidFill>
                  <a:schemeClr val="bg1"/>
                </a:solidFill>
              </a:rPr>
              <a:t>Trend # 1 – More Women Customers</a:t>
            </a:r>
            <a:endParaRPr lang="en-CA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12DEFB8-48EB-490E-8F2E-A8730A048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32" y="1604161"/>
            <a:ext cx="2596973" cy="2164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Google Shape;317;p47"/>
          <p:cNvSpPr txBox="1">
            <a:spLocks/>
          </p:cNvSpPr>
          <p:nvPr/>
        </p:nvSpPr>
        <p:spPr>
          <a:xfrm>
            <a:off x="3098093" y="1612521"/>
            <a:ext cx="5152447" cy="215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600" b="1" i="1" dirty="0" smtClean="0">
                <a:solidFill>
                  <a:srgbClr val="053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New Majority </a:t>
            </a:r>
            <a:endParaRPr lang="en-US" sz="3600" b="1" i="1" dirty="0" smtClean="0">
              <a:solidFill>
                <a:srgbClr val="053E96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r>
              <a:rPr lang="en-US" sz="2400" b="1" dirty="0" smtClean="0">
                <a:solidFill>
                  <a:schemeClr val="bg2"/>
                </a:solidFill>
                <a:latin typeface="+mn-lt"/>
              </a:rPr>
              <a:t>Decide How Money is Spent </a:t>
            </a:r>
            <a:endParaRPr lang="en-US" sz="2400" b="1" dirty="0" smtClean="0">
              <a:solidFill>
                <a:schemeClr val="bg2"/>
              </a:solidFill>
              <a:latin typeface="+mn-lt"/>
              <a:sym typeface="Arial"/>
            </a:endParaRPr>
          </a:p>
          <a:p>
            <a:r>
              <a:rPr lang="en-US" sz="2400" b="1" dirty="0" smtClean="0">
                <a:solidFill>
                  <a:schemeClr val="bg2"/>
                </a:solidFill>
                <a:latin typeface="+mn-lt"/>
              </a:rPr>
              <a:t>Want to Better Understand</a:t>
            </a:r>
            <a:endParaRPr lang="en-US" sz="2400" b="1" dirty="0">
              <a:solidFill>
                <a:schemeClr val="bg2"/>
              </a:solidFill>
              <a:latin typeface="+mn-l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924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904674F-67C2-4D81-9005-9EE336B87FF0}"/>
              </a:ext>
            </a:extLst>
          </p:cNvPr>
          <p:cNvSpPr/>
          <p:nvPr/>
        </p:nvSpPr>
        <p:spPr>
          <a:xfrm>
            <a:off x="0" y="293970"/>
            <a:ext cx="7132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Trend # </a:t>
            </a:r>
            <a:r>
              <a:rPr lang="en-CA" sz="2800" b="1" dirty="0" smtClean="0">
                <a:solidFill>
                  <a:schemeClr val="bg1"/>
                </a:solidFill>
              </a:rPr>
              <a:t>2 </a:t>
            </a:r>
            <a:r>
              <a:rPr lang="en-CA" sz="2800" b="1" dirty="0">
                <a:solidFill>
                  <a:schemeClr val="bg1"/>
                </a:solidFill>
              </a:rPr>
              <a:t>– </a:t>
            </a:r>
            <a:r>
              <a:rPr lang="en-CA" sz="2800" b="1" dirty="0" smtClean="0">
                <a:solidFill>
                  <a:schemeClr val="bg1"/>
                </a:solidFill>
              </a:rPr>
              <a:t>Longer Life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3" name="Google Shape;329;p48"/>
          <p:cNvSpPr txBox="1">
            <a:spLocks/>
          </p:cNvSpPr>
          <p:nvPr/>
        </p:nvSpPr>
        <p:spPr>
          <a:xfrm>
            <a:off x="0" y="1166208"/>
            <a:ext cx="5486400" cy="355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600" b="1" i="1" dirty="0" smtClean="0">
                <a:solidFill>
                  <a:srgbClr val="053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Vehicles Are Built Better</a:t>
            </a:r>
            <a:endParaRPr lang="en-US" sz="3600" b="1" i="1" dirty="0" smtClean="0">
              <a:solidFill>
                <a:srgbClr val="053E96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r>
              <a:rPr lang="en-US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Repair Was Easy to Sell             </a:t>
            </a:r>
            <a:r>
              <a:rPr lang="en-US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 decades ago Average Age of Vehicles in Operation (VIO) was 8 years.) </a:t>
            </a:r>
            <a:endParaRPr lang="en-US" sz="11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r>
              <a:rPr lang="en-US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is Growing   </a:t>
            </a:r>
            <a:r>
              <a:rPr lang="en-US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 average odometer is 160,000 miles)</a:t>
            </a:r>
            <a:endParaRPr lang="en-US" sz="11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r>
              <a:rPr lang="en-US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Repair is Harder to Sell - Educate                        </a:t>
            </a:r>
            <a:r>
              <a:rPr lang="en-US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(Today VIO is 12 years and continues to rise due to overall vehicle quality improvements)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Google Shape;326;p48" descr="http://bestdealmotorscollision.com/yahoo_site_admin/assets/images/under_car.32191408.jpg"/>
          <p:cNvPicPr preferRelativeResize="0"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2"/>
          <a:stretch/>
        </p:blipFill>
        <p:spPr>
          <a:xfrm rot="16200000">
            <a:off x="6186193" y="1760770"/>
            <a:ext cx="3552376" cy="236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904674F-67C2-4D81-9005-9EE336B87FF0}"/>
              </a:ext>
            </a:extLst>
          </p:cNvPr>
          <p:cNvSpPr/>
          <p:nvPr/>
        </p:nvSpPr>
        <p:spPr>
          <a:xfrm>
            <a:off x="0" y="298393"/>
            <a:ext cx="6966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Trend </a:t>
            </a:r>
            <a:r>
              <a:rPr lang="en-US" sz="2800" b="1" dirty="0" smtClean="0">
                <a:solidFill>
                  <a:schemeClr val="bg1"/>
                </a:solidFill>
              </a:rPr>
              <a:t># 3 </a:t>
            </a:r>
            <a:r>
              <a:rPr lang="en-US" sz="2800" b="1" dirty="0">
                <a:solidFill>
                  <a:schemeClr val="bg1"/>
                </a:solidFill>
              </a:rPr>
              <a:t>– Millennials &amp; Smart Phones</a:t>
            </a:r>
            <a:endParaRPr lang="en-CA" b="1" dirty="0">
              <a:solidFill>
                <a:schemeClr val="bg1"/>
              </a:solidFill>
            </a:endParaRPr>
          </a:p>
        </p:txBody>
      </p:sp>
      <p:pic>
        <p:nvPicPr>
          <p:cNvPr id="3" name="Google Shape;334;p49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140" b="29489"/>
          <a:stretch/>
        </p:blipFill>
        <p:spPr>
          <a:xfrm>
            <a:off x="0" y="1156140"/>
            <a:ext cx="3483096" cy="353195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515B508-6D7D-4943-B36C-5C77A60EE857}"/>
              </a:ext>
            </a:extLst>
          </p:cNvPr>
          <p:cNvGrpSpPr/>
          <p:nvPr/>
        </p:nvGrpSpPr>
        <p:grpSpPr>
          <a:xfrm>
            <a:off x="4065889" y="1612344"/>
            <a:ext cx="2460553" cy="2275602"/>
            <a:chOff x="4582330" y="4059474"/>
            <a:chExt cx="2942935" cy="2464893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A34D4083-C093-46B7-BEBB-84A3E79F4925}"/>
                </a:ext>
              </a:extLst>
            </p:cNvPr>
            <p:cNvSpPr txBox="1"/>
            <p:nvPr/>
          </p:nvSpPr>
          <p:spPr>
            <a:xfrm>
              <a:off x="4582330" y="4059474"/>
              <a:ext cx="2942935" cy="1183526"/>
            </a:xfrm>
            <a:prstGeom prst="round2SameRect">
              <a:avLst>
                <a:gd name="adj1" fmla="val 10659"/>
                <a:gd name="adj2" fmla="val 0"/>
              </a:avLst>
            </a:prstGeom>
            <a:solidFill>
              <a:srgbClr val="053E96"/>
            </a:solidFill>
          </p:spPr>
          <p:txBody>
            <a:bodyPr wrap="square" tIns="182880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6000" b="1" dirty="0" smtClean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  <a:sym typeface="Calibri"/>
                </a:rPr>
                <a:t>82%</a:t>
              </a:r>
              <a:endParaRPr lang="en-US" sz="6000" b="1" baseline="3000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8AB1DD0C-EA2D-41F9-B571-F7DF7A904B1C}"/>
                </a:ext>
              </a:extLst>
            </p:cNvPr>
            <p:cNvSpPr txBox="1"/>
            <p:nvPr/>
          </p:nvSpPr>
          <p:spPr>
            <a:xfrm>
              <a:off x="4584357" y="5231433"/>
              <a:ext cx="2940908" cy="1292934"/>
            </a:xfrm>
            <a:prstGeom prst="round2SameRect">
              <a:avLst>
                <a:gd name="adj1" fmla="val 0"/>
                <a:gd name="adj2" fmla="val 11111"/>
              </a:avLst>
            </a:prstGeom>
            <a:solidFill>
              <a:srgbClr val="FFB900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800" dirty="0">
                  <a:ea typeface="Helvetica Neue"/>
                  <a:cs typeface="Helvetica Neue"/>
                  <a:sym typeface="Helvetica Neue"/>
                </a:rPr>
                <a:t>Text messages </a:t>
              </a:r>
              <a:br>
                <a:rPr lang="en-US" sz="1800" dirty="0">
                  <a:ea typeface="Helvetica Neue"/>
                  <a:cs typeface="Helvetica Neue"/>
                  <a:sym typeface="Helvetica Neue"/>
                </a:rPr>
              </a:br>
              <a:r>
                <a:rPr lang="en-US" sz="1800" dirty="0">
                  <a:ea typeface="Helvetica Neue"/>
                  <a:cs typeface="Helvetica Neue"/>
                  <a:sym typeface="Helvetica Neue"/>
                </a:rPr>
                <a:t>read in </a:t>
              </a:r>
              <a:r>
                <a:rPr lang="en-US" sz="1800" b="1" dirty="0">
                  <a:ea typeface="Helvetica Neue"/>
                  <a:cs typeface="Helvetica Neue"/>
                  <a:sym typeface="Helvetica Neue"/>
                </a:rPr>
                <a:t>5 minutes</a:t>
              </a:r>
              <a:r>
                <a:rPr lang="en-US" sz="1800" dirty="0">
                  <a:ea typeface="Helvetica Neue"/>
                  <a:cs typeface="Helvetica Neue"/>
                  <a:sym typeface="Helvetica Neue"/>
                </a:rPr>
                <a:t>.</a:t>
              </a:r>
            </a:p>
            <a:p>
              <a:pPr algn="ctr"/>
              <a:r>
                <a:rPr lang="en-US" sz="1800" dirty="0">
                  <a:ea typeface="Helvetica Neue"/>
                  <a:cs typeface="Helvetica Neue"/>
                  <a:sym typeface="Helvetica Neue"/>
                </a:rPr>
                <a:t>Email 1+ hour. Voicemail 2+ hours</a:t>
              </a:r>
              <a:r>
                <a:rPr lang="en-US" sz="2000" dirty="0">
                  <a:ea typeface="Helvetica Neue"/>
                  <a:cs typeface="Helvetica Neue"/>
                  <a:sym typeface="Helvetica Neue"/>
                </a:rPr>
                <a:t>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F58F9A-5E8F-9746-A91E-E705FEC93E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1835" y="1142748"/>
            <a:ext cx="2052165" cy="355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6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904674F-67C2-4D81-9005-9EE336B87FF0}"/>
              </a:ext>
            </a:extLst>
          </p:cNvPr>
          <p:cNvSpPr/>
          <p:nvPr/>
        </p:nvSpPr>
        <p:spPr>
          <a:xfrm>
            <a:off x="0" y="281089"/>
            <a:ext cx="7126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1" dirty="0" smtClean="0">
                <a:solidFill>
                  <a:schemeClr val="bg1"/>
                </a:solidFill>
              </a:rPr>
              <a:t>Old Way vs New Way</a:t>
            </a:r>
            <a:endParaRPr lang="en-CA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1AC2F2D-874C-AD44-9471-DD2077056F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5529" y="1263979"/>
            <a:ext cx="3129268" cy="3324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CE29D44-AB49-1D4D-98A8-284DD1FF757A}"/>
              </a:ext>
            </a:extLst>
          </p:cNvPr>
          <p:cNvGrpSpPr/>
          <p:nvPr/>
        </p:nvGrpSpPr>
        <p:grpSpPr>
          <a:xfrm>
            <a:off x="6475400" y="1152033"/>
            <a:ext cx="2591818" cy="3451403"/>
            <a:chOff x="8848651" y="1853513"/>
            <a:chExt cx="3343349" cy="4074618"/>
          </a:xfrm>
        </p:grpSpPr>
        <p:pic>
          <p:nvPicPr>
            <p:cNvPr id="12" name="Google Shape;362;p51">
              <a:extLst>
                <a:ext uri="{FF2B5EF4-FFF2-40B4-BE49-F238E27FC236}">
                  <a16:creationId xmlns="" xmlns:a16="http://schemas.microsoft.com/office/drawing/2014/main" id="{31A266E3-D28B-0643-AD56-E225DEED06EA}"/>
                </a:ext>
              </a:extLst>
            </p:cNvPr>
            <p:cNvPicPr preferRelativeResize="0"/>
            <p:nvPr/>
          </p:nvPicPr>
          <p:blipFill rotWithShape="1">
            <a:blip r:embed="rId4"/>
            <a:stretch/>
          </p:blipFill>
          <p:spPr>
            <a:xfrm>
              <a:off x="8984753" y="1853513"/>
              <a:ext cx="3207247" cy="4074618"/>
            </a:xfrm>
            <a:prstGeom prst="rect">
              <a:avLst/>
            </a:prstGeom>
          </p:spPr>
        </p:pic>
        <p:pic>
          <p:nvPicPr>
            <p:cNvPr id="13" name="Google Shape;360;p51" descr="http://images3.wikia.nocookie.net/__cb20110510163536/primeval/images/3/3b/Telephone-icon-1-.gif">
              <a:extLst>
                <a:ext uri="{FF2B5EF4-FFF2-40B4-BE49-F238E27FC236}">
                  <a16:creationId xmlns="" xmlns:a16="http://schemas.microsoft.com/office/drawing/2014/main" id="{C4F263F7-CD14-4648-9F55-DB36E4A7775C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48651" y="3596669"/>
              <a:ext cx="562801" cy="4830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9DA77BC-8AE2-3644-BFF0-24ECED9EC85A}"/>
              </a:ext>
            </a:extLst>
          </p:cNvPr>
          <p:cNvSpPr/>
          <p:nvPr/>
        </p:nvSpPr>
        <p:spPr>
          <a:xfrm>
            <a:off x="1261706" y="1173647"/>
            <a:ext cx="6469369" cy="3505191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Google Shape;370;p51">
            <a:extLst>
              <a:ext uri="{FF2B5EF4-FFF2-40B4-BE49-F238E27FC236}">
                <a16:creationId xmlns="" xmlns:a16="http://schemas.microsoft.com/office/drawing/2014/main" id="{D9BB4D68-8D4D-0545-8522-E4A79732786D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1075" y="2239308"/>
            <a:ext cx="1122448" cy="999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68;p51">
            <a:extLst>
              <a:ext uri="{FF2B5EF4-FFF2-40B4-BE49-F238E27FC236}">
                <a16:creationId xmlns="" xmlns:a16="http://schemas.microsoft.com/office/drawing/2014/main" id="{7B1BD6FC-8812-FE45-A2EB-C12E176F0C29}"/>
              </a:ext>
            </a:extLst>
          </p:cNvPr>
          <p:cNvPicPr preferRelativeResize="0"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825182" y="1526827"/>
            <a:ext cx="1308053" cy="902267"/>
          </a:xfrm>
          <a:prstGeom prst="rect">
            <a:avLst/>
          </a:prstGeom>
        </p:spPr>
      </p:pic>
      <p:pic>
        <p:nvPicPr>
          <p:cNvPr id="10" name="Google Shape;369;p51" descr="http://www.childandfamilypsychologists.com/siteimages/envelope-icon.gif">
            <a:extLst>
              <a:ext uri="{FF2B5EF4-FFF2-40B4-BE49-F238E27FC236}">
                <a16:creationId xmlns="" xmlns:a16="http://schemas.microsoft.com/office/drawing/2014/main" id="{85646E50-3C18-3E40-AC38-08D007850195}"/>
              </a:ext>
            </a:extLst>
          </p:cNvPr>
          <p:cNvPicPr preferRelativeResize="0"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768352" y="3689382"/>
            <a:ext cx="1483621" cy="125420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3154250-4556-E44B-AE64-4098AE4EC52E}"/>
              </a:ext>
            </a:extLst>
          </p:cNvPr>
          <p:cNvGrpSpPr/>
          <p:nvPr/>
        </p:nvGrpSpPr>
        <p:grpSpPr>
          <a:xfrm>
            <a:off x="150226" y="2374009"/>
            <a:ext cx="2026693" cy="1641400"/>
            <a:chOff x="256431" y="2750864"/>
            <a:chExt cx="2906900" cy="2574898"/>
          </a:xfrm>
        </p:grpSpPr>
        <p:pic>
          <p:nvPicPr>
            <p:cNvPr id="5" name="Google Shape;371;p51">
              <a:extLst>
                <a:ext uri="{FF2B5EF4-FFF2-40B4-BE49-F238E27FC236}">
                  <a16:creationId xmlns="" xmlns:a16="http://schemas.microsoft.com/office/drawing/2014/main" id="{1658CE14-F241-C14C-B46E-E63A28B9B25B}"/>
                </a:ext>
              </a:extLst>
            </p:cNvPr>
            <p:cNvPicPr preferRelativeResize="0"/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256431" y="2750864"/>
              <a:ext cx="2906900" cy="190874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BCF52F64-3A8A-794F-87CC-4D9E80FE398B}"/>
                </a:ext>
              </a:extLst>
            </p:cNvPr>
            <p:cNvSpPr/>
            <p:nvPr/>
          </p:nvSpPr>
          <p:spPr>
            <a:xfrm>
              <a:off x="352399" y="4452552"/>
              <a:ext cx="2743200" cy="87321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FFFFFF"/>
                </a:buClr>
                <a:buSzPts val="1400"/>
              </a:pPr>
              <a:r>
                <a:rPr lang="en-US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EDUCATE – </a:t>
              </a:r>
              <a:r>
                <a:rPr lang="en-US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CLOSE</a:t>
              </a:r>
              <a:endPara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E32E288-1574-D74F-9D68-3FEB0EE09291}"/>
              </a:ext>
            </a:extLst>
          </p:cNvPr>
          <p:cNvSpPr txBox="1"/>
          <p:nvPr/>
        </p:nvSpPr>
        <p:spPr>
          <a:xfrm>
            <a:off x="2176919" y="1660426"/>
            <a:ext cx="1681091" cy="578882"/>
          </a:xfrm>
          <a:prstGeom prst="roundRect">
            <a:avLst/>
          </a:prstGeom>
          <a:solidFill>
            <a:srgbClr val="053E96">
              <a:alpha val="85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TRUST</a:t>
            </a:r>
          </a:p>
        </p:txBody>
      </p:sp>
    </p:spTree>
    <p:extLst>
      <p:ext uri="{BB962C8B-B14F-4D97-AF65-F5344CB8AC3E}">
        <p14:creationId xmlns:p14="http://schemas.microsoft.com/office/powerpoint/2010/main" val="228381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904674F-67C2-4D81-9005-9EE336B87FF0}"/>
              </a:ext>
            </a:extLst>
          </p:cNvPr>
          <p:cNvSpPr/>
          <p:nvPr/>
        </p:nvSpPr>
        <p:spPr>
          <a:xfrm>
            <a:off x="0" y="312354"/>
            <a:ext cx="7035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1" dirty="0" smtClean="0">
                <a:solidFill>
                  <a:schemeClr val="bg1"/>
                </a:solidFill>
              </a:rPr>
              <a:t>Key Problem – Painful Trust Gap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0BF2845-014E-3A4E-A7F4-9735D0339B3A}"/>
              </a:ext>
            </a:extLst>
          </p:cNvPr>
          <p:cNvSpPr txBox="1"/>
          <p:nvPr/>
        </p:nvSpPr>
        <p:spPr>
          <a:xfrm>
            <a:off x="409390" y="1260016"/>
            <a:ext cx="2404073" cy="950119"/>
          </a:xfrm>
          <a:prstGeom prst="round2SameRect">
            <a:avLst>
              <a:gd name="adj1" fmla="val 10659"/>
              <a:gd name="adj2" fmla="val 0"/>
            </a:avLst>
          </a:prstGeom>
          <a:solidFill>
            <a:srgbClr val="053E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Calibri"/>
              </a:rPr>
              <a:t>66</a:t>
            </a:r>
            <a:r>
              <a:rPr lang="en-US" sz="5400" b="1" baseline="30000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Calibri"/>
              </a:rPr>
              <a:t>%</a:t>
            </a:r>
            <a:endParaRPr lang="en-US" sz="5400" b="1" baseline="30000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F0F57B8-D6B6-964C-A936-51341E3559B2}"/>
              </a:ext>
            </a:extLst>
          </p:cNvPr>
          <p:cNvSpPr txBox="1"/>
          <p:nvPr/>
        </p:nvSpPr>
        <p:spPr>
          <a:xfrm>
            <a:off x="409390" y="2271639"/>
            <a:ext cx="2404073" cy="10599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of Motorists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Do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/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Not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Trust Auto 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Repair Centers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Customer-unhappy-shop-tech-865x57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538" y="3395207"/>
            <a:ext cx="2388925" cy="12366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0BF2845-014E-3A4E-A7F4-9735D0339B3A}"/>
              </a:ext>
            </a:extLst>
          </p:cNvPr>
          <p:cNvSpPr txBox="1"/>
          <p:nvPr/>
        </p:nvSpPr>
        <p:spPr>
          <a:xfrm>
            <a:off x="3344747" y="1260016"/>
            <a:ext cx="2404073" cy="950119"/>
          </a:xfrm>
          <a:prstGeom prst="round2SameRect">
            <a:avLst>
              <a:gd name="adj1" fmla="val 10659"/>
              <a:gd name="adj2" fmla="val 0"/>
            </a:avLst>
          </a:prstGeom>
          <a:solidFill>
            <a:srgbClr val="053E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Calibri"/>
              </a:rPr>
              <a:t>73</a:t>
            </a:r>
            <a:r>
              <a:rPr lang="en-US" sz="5400" b="1" baseline="30000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Calibri"/>
              </a:rPr>
              <a:t>%</a:t>
            </a:r>
            <a:endParaRPr lang="en-US" sz="5400" b="1" baseline="30000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0F57B8-D6B6-964C-A936-51341E3559B2}"/>
              </a:ext>
            </a:extLst>
          </p:cNvPr>
          <p:cNvSpPr txBox="1"/>
          <p:nvPr/>
        </p:nvSpPr>
        <p:spPr>
          <a:xfrm>
            <a:off x="3344747" y="2271639"/>
            <a:ext cx="2404073" cy="10599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Claim the #1 Reason is that they feel they were recommended unnecessary repairs.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290A2EC-739B-9145-8904-1C4B64935E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4747" y="3395207"/>
            <a:ext cx="2404073" cy="12366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02B9CE7-9D1A-E040-BE3A-B5661F3FAAA3}"/>
              </a:ext>
            </a:extLst>
          </p:cNvPr>
          <p:cNvSpPr/>
          <p:nvPr/>
        </p:nvSpPr>
        <p:spPr>
          <a:xfrm>
            <a:off x="6353092" y="1161213"/>
            <a:ext cx="2790908" cy="353557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742028C-1FFC-0D41-A147-D2CA22D36C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363" y="1501722"/>
            <a:ext cx="1893485" cy="18934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53091" y="4247135"/>
            <a:ext cx="293403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 smtClean="0">
                <a:solidFill>
                  <a:schemeClr val="tx1">
                    <a:lumMod val="75000"/>
                  </a:schemeClr>
                </a:solidFill>
              </a:rPr>
              <a:t>*** AAA Survey – 12/2016 ***</a:t>
            </a:r>
            <a:br>
              <a:rPr lang="en-US" sz="950" b="1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950" b="1" dirty="0" smtClean="0">
                <a:solidFill>
                  <a:schemeClr val="tx1">
                    <a:lumMod val="75000"/>
                  </a:schemeClr>
                </a:solidFill>
              </a:rPr>
              <a:t>Most U.S. Drivers Leery of Auto Repair Shops</a:t>
            </a:r>
            <a:endParaRPr lang="en-CA" sz="95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67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904674F-67C2-4D81-9005-9EE336B87FF0}"/>
              </a:ext>
            </a:extLst>
          </p:cNvPr>
          <p:cNvSpPr/>
          <p:nvPr/>
        </p:nvSpPr>
        <p:spPr>
          <a:xfrm>
            <a:off x="0" y="287722"/>
            <a:ext cx="71084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700" b="1" dirty="0" smtClean="0">
                <a:solidFill>
                  <a:schemeClr val="bg1"/>
                </a:solidFill>
              </a:rPr>
              <a:t>Auto Shop Sales Impact – Rolling Out DVI</a:t>
            </a:r>
            <a:endParaRPr lang="en-CA" sz="27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3E55FD8-B255-44A9-9C5A-D54A87F3DCCB}"/>
              </a:ext>
            </a:extLst>
          </p:cNvPr>
          <p:cNvSpPr txBox="1"/>
          <p:nvPr/>
        </p:nvSpPr>
        <p:spPr>
          <a:xfrm>
            <a:off x="0" y="1491476"/>
            <a:ext cx="4491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/>
              <a:t> </a:t>
            </a:r>
            <a:r>
              <a:rPr lang="en-CA" sz="6000" b="1" dirty="0">
                <a:solidFill>
                  <a:srgbClr val="C00000"/>
                </a:solidFill>
              </a:rPr>
              <a:t>NO</a:t>
            </a:r>
            <a:r>
              <a:rPr lang="en-CA" sz="6000" b="1" dirty="0"/>
              <a:t> </a:t>
            </a:r>
            <a:r>
              <a:rPr lang="en-CA" sz="6000" b="1" dirty="0" smtClean="0"/>
              <a:t>DVI</a:t>
            </a:r>
            <a:endParaRPr lang="en-CA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8986E1-A4AD-49C6-9E41-EB566CDB1484}"/>
              </a:ext>
            </a:extLst>
          </p:cNvPr>
          <p:cNvSpPr txBox="1"/>
          <p:nvPr/>
        </p:nvSpPr>
        <p:spPr>
          <a:xfrm>
            <a:off x="4491382" y="1489954"/>
            <a:ext cx="4491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b="1" dirty="0">
                <a:solidFill>
                  <a:srgbClr val="FFB900"/>
                </a:solidFill>
              </a:rPr>
              <a:t>YES</a:t>
            </a:r>
            <a:r>
              <a:rPr lang="en-CA" sz="6000" b="1" dirty="0"/>
              <a:t> </a:t>
            </a:r>
            <a:r>
              <a:rPr lang="en-CA" sz="6000" b="1" dirty="0" smtClean="0"/>
              <a:t>DVI</a:t>
            </a:r>
            <a:endParaRPr lang="en-CA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000E114-B232-DC46-85D0-E9809E0F0734}"/>
              </a:ext>
            </a:extLst>
          </p:cNvPr>
          <p:cNvGrpSpPr/>
          <p:nvPr/>
        </p:nvGrpSpPr>
        <p:grpSpPr>
          <a:xfrm>
            <a:off x="136623" y="2505617"/>
            <a:ext cx="4218135" cy="1703103"/>
            <a:chOff x="-107114" y="4731868"/>
            <a:chExt cx="6096000" cy="2080592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51AE6210-01E5-1547-8AD6-E1ED88883BE9}"/>
                </a:ext>
              </a:extLst>
            </p:cNvPr>
            <p:cNvSpPr/>
            <p:nvPr/>
          </p:nvSpPr>
          <p:spPr>
            <a:xfrm>
              <a:off x="-107114" y="4731868"/>
              <a:ext cx="6096000" cy="208059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F96A48D3-6D56-4F75-8E06-28CCC73D260D}"/>
                </a:ext>
              </a:extLst>
            </p:cNvPr>
            <p:cNvSpPr txBox="1"/>
            <p:nvPr/>
          </p:nvSpPr>
          <p:spPr>
            <a:xfrm>
              <a:off x="2294025" y="5121649"/>
              <a:ext cx="3694861" cy="13535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CA" sz="6600" b="1" dirty="0">
                  <a:solidFill>
                    <a:schemeClr val="bg1"/>
                  </a:solidFill>
                </a:rPr>
                <a:t> </a:t>
              </a:r>
              <a:r>
                <a:rPr lang="en-CA" sz="4800" b="1" dirty="0">
                  <a:solidFill>
                    <a:schemeClr val="bg1"/>
                  </a:solidFill>
                </a:rPr>
                <a:t>-</a:t>
              </a:r>
              <a:r>
                <a:rPr lang="en-CA" sz="4800" b="1" dirty="0" smtClean="0">
                  <a:solidFill>
                    <a:schemeClr val="bg1"/>
                  </a:solidFill>
                </a:rPr>
                <a:t>2.9%</a:t>
              </a:r>
              <a:endParaRPr lang="en-CA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Down Arrow 8">
              <a:extLst>
                <a:ext uri="{FF2B5EF4-FFF2-40B4-BE49-F238E27FC236}">
                  <a16:creationId xmlns="" xmlns:a16="http://schemas.microsoft.com/office/drawing/2014/main" id="{40DAF54D-247C-334B-BDA3-934CB486F11D}"/>
                </a:ext>
              </a:extLst>
            </p:cNvPr>
            <p:cNvSpPr/>
            <p:nvPr/>
          </p:nvSpPr>
          <p:spPr>
            <a:xfrm>
              <a:off x="967408" y="5088834"/>
              <a:ext cx="1166191" cy="1596887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476E30B-695D-1547-9B5D-71C4A2CBBDBA}"/>
              </a:ext>
            </a:extLst>
          </p:cNvPr>
          <p:cNvSpPr/>
          <p:nvPr/>
        </p:nvSpPr>
        <p:spPr>
          <a:xfrm>
            <a:off x="4764629" y="2507139"/>
            <a:ext cx="4218135" cy="1703103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own Arrow 14">
            <a:extLst>
              <a:ext uri="{FF2B5EF4-FFF2-40B4-BE49-F238E27FC236}">
                <a16:creationId xmlns="" xmlns:a16="http://schemas.microsoft.com/office/drawing/2014/main" id="{40DAF54D-247C-334B-BDA3-934CB486F11D}"/>
              </a:ext>
            </a:extLst>
          </p:cNvPr>
          <p:cNvSpPr/>
          <p:nvPr/>
        </p:nvSpPr>
        <p:spPr>
          <a:xfrm rot="10800000">
            <a:off x="5262659" y="2725097"/>
            <a:ext cx="806947" cy="1307158"/>
          </a:xfrm>
          <a:prstGeom prst="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96A48D3-6D56-4F75-8E06-28CCC73D260D}"/>
              </a:ext>
            </a:extLst>
          </p:cNvPr>
          <p:cNvSpPr txBox="1"/>
          <p:nvPr/>
        </p:nvSpPr>
        <p:spPr>
          <a:xfrm>
            <a:off x="6069606" y="2505617"/>
            <a:ext cx="291315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sz="9600" b="1" dirty="0">
                <a:solidFill>
                  <a:schemeClr val="bg2"/>
                </a:solidFill>
              </a:rPr>
              <a:t> </a:t>
            </a:r>
            <a:r>
              <a:rPr lang="en-CA" sz="4800" b="1" dirty="0">
                <a:solidFill>
                  <a:schemeClr val="bg2"/>
                </a:solidFill>
              </a:rPr>
              <a:t>+</a:t>
            </a:r>
            <a:r>
              <a:rPr lang="en-CA" sz="4800" b="1" dirty="0" smtClean="0">
                <a:solidFill>
                  <a:schemeClr val="bg2"/>
                </a:solidFill>
              </a:rPr>
              <a:t>25.3 %</a:t>
            </a:r>
            <a:endParaRPr lang="en-CA" sz="6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0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904674F-67C2-4D81-9005-9EE336B87FF0}"/>
              </a:ext>
            </a:extLst>
          </p:cNvPr>
          <p:cNvSpPr/>
          <p:nvPr/>
        </p:nvSpPr>
        <p:spPr>
          <a:xfrm>
            <a:off x="-1" y="312354"/>
            <a:ext cx="7140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1" dirty="0" smtClean="0">
                <a:solidFill>
                  <a:schemeClr val="bg1"/>
                </a:solidFill>
              </a:rPr>
              <a:t>Demo of the New </a:t>
            </a:r>
            <a:r>
              <a:rPr lang="en-CA" sz="2800" b="1" dirty="0" err="1" smtClean="0">
                <a:solidFill>
                  <a:schemeClr val="bg1"/>
                </a:solidFill>
              </a:rPr>
              <a:t>AutoCare</a:t>
            </a:r>
            <a:r>
              <a:rPr lang="en-CA" sz="2800" b="1" dirty="0" smtClean="0">
                <a:solidFill>
                  <a:schemeClr val="bg1"/>
                </a:solidFill>
              </a:rPr>
              <a:t> DVI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3543" y="4436457"/>
            <a:ext cx="56586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Here to </a:t>
            </a:r>
            <a:r>
              <a:rPr lang="en-US" b="1" dirty="0"/>
              <a:t>Watch – </a:t>
            </a:r>
            <a:r>
              <a:rPr lang="en-US" b="1" dirty="0">
                <a:hlinkClick r:id="rId3"/>
              </a:rPr>
              <a:t>https://</a:t>
            </a:r>
            <a:r>
              <a:rPr lang="en-US" b="1" dirty="0" smtClean="0">
                <a:hlinkClick r:id="rId3"/>
              </a:rPr>
              <a:t>as1.wistia.com/medias/babdxxz76p</a:t>
            </a:r>
            <a:endParaRPr lang="en-US" b="1" dirty="0" smtClean="0"/>
          </a:p>
          <a:p>
            <a:endParaRPr lang="en-US" b="1" dirty="0"/>
          </a:p>
          <a:p>
            <a:endParaRPr lang="en-CA" b="1" dirty="0"/>
          </a:p>
        </p:txBody>
      </p:sp>
      <p:pic>
        <p:nvPicPr>
          <p:cNvPr id="19" name="Google Shape;411;p54" descr="A screenshot of a social media post&#10;&#10;Description automatically generated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998" y="1455089"/>
            <a:ext cx="8069606" cy="2897476"/>
          </a:xfrm>
          <a:prstGeom prst="rect">
            <a:avLst/>
          </a:prstGeom>
          <a:noFill/>
          <a:ln>
            <a:solidFill>
              <a:srgbClr val="053E96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38275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s Direction 16X9">
  <a:themeElements>
    <a:clrScheme name="Custom 1">
      <a:dk1>
        <a:srgbClr val="001489"/>
      </a:dk1>
      <a:lt1>
        <a:srgbClr val="FFFFFF"/>
      </a:lt1>
      <a:dk2>
        <a:srgbClr val="000000"/>
      </a:dk2>
      <a:lt2>
        <a:srgbClr val="F2F2F2"/>
      </a:lt2>
      <a:accent1>
        <a:srgbClr val="FFC72C"/>
      </a:accent1>
      <a:accent2>
        <a:srgbClr val="DA291C"/>
      </a:accent2>
      <a:accent3>
        <a:srgbClr val="969890"/>
      </a:accent3>
      <a:accent4>
        <a:srgbClr val="001489"/>
      </a:accent4>
      <a:accent5>
        <a:srgbClr val="50B4F2"/>
      </a:accent5>
      <a:accent6>
        <a:srgbClr val="C05A3A"/>
      </a:accent6>
      <a:hlink>
        <a:srgbClr val="B4BFFE"/>
      </a:hlink>
      <a:folHlink>
        <a:srgbClr val="96989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465</Words>
  <Application>Microsoft Office PowerPoint</Application>
  <PresentationFormat>On-screen Show (16:9)</PresentationFormat>
  <Paragraphs>101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Book Antiqua</vt:lpstr>
      <vt:lpstr>Arial Black</vt:lpstr>
      <vt:lpstr>Calibri</vt:lpstr>
      <vt:lpstr>Helvetica Neue</vt:lpstr>
      <vt:lpstr>Sales Direction 16X9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AutoCare DVI Plus – $58/month (+1,000 TEXTS + MOTOR OE Scheduled Maintenance)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Easy-to-Use digital vehicle inspections  Boost Trust &amp; Raise Sales</dc:title>
  <dc:creator>Sean</dc:creator>
  <cp:lastModifiedBy>Stewart Constante</cp:lastModifiedBy>
  <cp:revision>92</cp:revision>
  <dcterms:modified xsi:type="dcterms:W3CDTF">2020-02-23T22:48:33Z</dcterms:modified>
</cp:coreProperties>
</file>